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52" r:id="rId5"/>
  </p:sldMasterIdLst>
  <p:notesMasterIdLst>
    <p:notesMasterId r:id="rId57"/>
  </p:notesMasterIdLst>
  <p:handoutMasterIdLst>
    <p:handoutMasterId r:id="rId58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302" r:id="rId13"/>
    <p:sldId id="264" r:id="rId14"/>
    <p:sldId id="334" r:id="rId15"/>
    <p:sldId id="266" r:id="rId16"/>
    <p:sldId id="265" r:id="rId17"/>
    <p:sldId id="276" r:id="rId18"/>
    <p:sldId id="303" r:id="rId19"/>
    <p:sldId id="293" r:id="rId20"/>
    <p:sldId id="277" r:id="rId21"/>
    <p:sldId id="2145706703" r:id="rId22"/>
    <p:sldId id="2145706688" r:id="rId23"/>
    <p:sldId id="2145706674" r:id="rId24"/>
    <p:sldId id="2145706675" r:id="rId25"/>
    <p:sldId id="2145706676" r:id="rId26"/>
    <p:sldId id="2145706677" r:id="rId27"/>
    <p:sldId id="2145706704" r:id="rId28"/>
    <p:sldId id="2145706678" r:id="rId29"/>
    <p:sldId id="2145706689" r:id="rId30"/>
    <p:sldId id="2145706679" r:id="rId31"/>
    <p:sldId id="2145706680" r:id="rId32"/>
    <p:sldId id="2145706681" r:id="rId33"/>
    <p:sldId id="2145706682" r:id="rId34"/>
    <p:sldId id="2145706705" r:id="rId35"/>
    <p:sldId id="2145706683" r:id="rId36"/>
    <p:sldId id="2145706684" r:id="rId37"/>
    <p:sldId id="2145706685" r:id="rId38"/>
    <p:sldId id="2145706686" r:id="rId39"/>
    <p:sldId id="2145706687" r:id="rId40"/>
    <p:sldId id="2145706690" r:id="rId41"/>
    <p:sldId id="2145706691" r:id="rId42"/>
    <p:sldId id="2145706692" r:id="rId43"/>
    <p:sldId id="2145706693" r:id="rId44"/>
    <p:sldId id="2145706694" r:id="rId45"/>
    <p:sldId id="2145706695" r:id="rId46"/>
    <p:sldId id="2145706696" r:id="rId47"/>
    <p:sldId id="2145706697" r:id="rId48"/>
    <p:sldId id="2145706698" r:id="rId49"/>
    <p:sldId id="2145706699" r:id="rId50"/>
    <p:sldId id="2145706700" r:id="rId51"/>
    <p:sldId id="2145706702" r:id="rId52"/>
    <p:sldId id="2145706701" r:id="rId53"/>
    <p:sldId id="275" r:id="rId54"/>
    <p:sldId id="2145706665" r:id="rId55"/>
    <p:sldId id="2145706666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94967" autoAdjust="0"/>
  </p:normalViewPr>
  <p:slideViewPr>
    <p:cSldViewPr snapToGrid="0" snapToObjects="1">
      <p:cViewPr varScale="1">
        <p:scale>
          <a:sx n="77" d="100"/>
          <a:sy n="77" d="100"/>
        </p:scale>
        <p:origin x="3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909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023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5170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05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886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845031C-A351-4AAE-8E32-CA44E9A5492D}" type="datetimeFigureOut">
              <a:rPr lang="en-AE" smtClean="0"/>
              <a:t>25/08/2023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5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80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618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42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87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4608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93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07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450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5031C-A351-4AAE-8E32-CA44E9A5492D}" type="datetimeFigureOut">
              <a:rPr lang="en-AE" smtClean="0"/>
              <a:t>25/08/2023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76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5031C-A351-4AAE-8E32-CA44E9A5492D}" type="datetimeFigureOut">
              <a:rPr lang="en-AE" smtClean="0"/>
              <a:t>25/08/2023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882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5031C-A351-4AAE-8E32-CA44E9A5492D}" type="datetimeFigureOut">
              <a:rPr lang="en-AE" smtClean="0"/>
              <a:t>25/08/2023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4616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5031C-A351-4AAE-8E32-CA44E9A5492D}" type="datetimeFigureOut">
              <a:rPr lang="en-AE" smtClean="0"/>
              <a:t>25/08/2023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903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5031C-A351-4AAE-8E32-CA44E9A5492D}" type="datetimeFigureOut">
              <a:rPr lang="en-AE" smtClean="0"/>
              <a:t>25/08/2023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223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5031C-A351-4AAE-8E32-CA44E9A5492D}" type="datetimeFigureOut">
              <a:rPr lang="en-AE" smtClean="0"/>
              <a:t>25/08/2023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232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525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6421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93908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097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88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040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2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730" r:id="rId17"/>
    <p:sldLayoutId id="214748373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8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67230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en-US" dirty="0" err="1">
                <a:latin typeface="Abadi"/>
                <a:ea typeface="SF Pro" pitchFamily="2" charset="0"/>
                <a:cs typeface="SF Pro" pitchFamily="2" charset="0"/>
              </a:rPr>
              <a:t>Ala’a</a:t>
            </a:r>
            <a:r>
              <a:rPr lang="en-US" dirty="0">
                <a:latin typeface="Abadi"/>
                <a:ea typeface="SF Pro" pitchFamily="2" charset="0"/>
                <a:cs typeface="SF Pro" pitchFamily="2" charset="0"/>
              </a:rPr>
              <a:t> Ahmad </a:t>
            </a:r>
            <a:r>
              <a:rPr lang="en-US" dirty="0" err="1">
                <a:latin typeface="Abadi"/>
                <a:ea typeface="SF Pro" pitchFamily="2" charset="0"/>
                <a:cs typeface="SF Pro" pitchFamily="2" charset="0"/>
              </a:rPr>
              <a:t>Hussien</a:t>
            </a:r>
            <a:r>
              <a:rPr lang="en-US" dirty="0"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latin typeface="Abadi"/>
                <a:ea typeface="SF Pro" pitchFamily="2" charset="0"/>
                <a:cs typeface="SF Pro" pitchFamily="2" charset="0"/>
              </a:rPr>
              <a:t>Alrefai</a:t>
            </a:r>
            <a:r>
              <a:rPr lang="en-US" dirty="0">
                <a:latin typeface="Abadi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&lt;25/08/2023&gt;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534818" y="63664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BE2B05F-2E83-DBD0-AFC6-3DCE67892270}"/>
              </a:ext>
            </a:extLst>
          </p:cNvPr>
          <p:cNvSpPr>
            <a:spLocks noGrp="1"/>
          </p:cNvSpPr>
          <p:nvPr/>
        </p:nvSpPr>
        <p:spPr>
          <a:xfrm>
            <a:off x="388866" y="1475798"/>
            <a:ext cx="7419379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en-GB" sz="1600" dirty="0">
                <a:solidFill>
                  <a:schemeClr val="tx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The landing outcome is shown in the 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Outcome</a:t>
            </a:r>
            <a:r>
              <a:rPr lang="en-GB" sz="1400" dirty="0">
                <a:solidFill>
                  <a:schemeClr val="tx1"/>
                </a:solidFill>
              </a:rPr>
              <a:t> column:</a:t>
            </a:r>
          </a:p>
          <a:p>
            <a:pPr marL="520700" lvl="1" indent="-342900"/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True Ocean </a:t>
            </a:r>
            <a:r>
              <a:rPr lang="en-GB" sz="1200" dirty="0">
                <a:solidFill>
                  <a:schemeClr val="tx1"/>
                </a:solidFill>
              </a:rPr>
              <a:t>–  the mission outcome was successfully  landed to a specific region of the ocean </a:t>
            </a:r>
          </a:p>
          <a:p>
            <a:pPr marL="520700" lvl="1" indent="-342900"/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False Ocean </a:t>
            </a:r>
            <a:r>
              <a:rPr lang="en-GB" sz="1200" dirty="0">
                <a:solidFill>
                  <a:schemeClr val="tx1"/>
                </a:solidFill>
              </a:rPr>
              <a:t>– the mission outcome was unsuccessfully landed to a specific region of the ocean. </a:t>
            </a:r>
          </a:p>
          <a:p>
            <a:pPr marL="520700" lvl="1" indent="-342900"/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True RTLS </a:t>
            </a:r>
            <a:r>
              <a:rPr lang="en-GB" sz="1200" dirty="0">
                <a:solidFill>
                  <a:schemeClr val="tx1"/>
                </a:solidFill>
              </a:rPr>
              <a:t>–  the mission outcome was successfully  landed to a ground pad</a:t>
            </a:r>
          </a:p>
          <a:p>
            <a:pPr marL="520700" lvl="1" indent="-342900"/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False RTLS </a:t>
            </a:r>
            <a:r>
              <a:rPr lang="en-GB" sz="1200" dirty="0">
                <a:solidFill>
                  <a:schemeClr val="tx1"/>
                </a:solidFill>
              </a:rPr>
              <a:t>– the mission outcome was unsuccessfully landed to a ground pad.</a:t>
            </a:r>
          </a:p>
          <a:p>
            <a:pPr marL="520700" lvl="1" indent="-342900"/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True ASDS </a:t>
            </a:r>
            <a:r>
              <a:rPr lang="en-GB" sz="1200" dirty="0">
                <a:solidFill>
                  <a:schemeClr val="tx1"/>
                </a:solidFill>
              </a:rPr>
              <a:t>– the mission outcome was successfully  landed to a drone ship</a:t>
            </a:r>
          </a:p>
          <a:p>
            <a:pPr marL="520700" lvl="1" indent="-342900"/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False ASDS</a:t>
            </a:r>
            <a:r>
              <a:rPr lang="en-GB" sz="1200" dirty="0">
                <a:solidFill>
                  <a:schemeClr val="tx1"/>
                </a:solidFill>
              </a:rPr>
              <a:t> – the mission outcome was unsuccessfully landed to a drone ship. </a:t>
            </a:r>
          </a:p>
          <a:p>
            <a:pPr marL="520700" lvl="1" indent="-342900"/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None ASDS </a:t>
            </a:r>
            <a:r>
              <a:rPr lang="en-GB" sz="1200" dirty="0">
                <a:solidFill>
                  <a:schemeClr val="tx1"/>
                </a:solidFill>
              </a:rPr>
              <a:t>and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None None </a:t>
            </a:r>
            <a:r>
              <a:rPr lang="en-GB" sz="1200" dirty="0">
                <a:solidFill>
                  <a:schemeClr val="tx1"/>
                </a:solidFill>
              </a:rPr>
              <a:t>– these represent a failure to land.</a:t>
            </a:r>
          </a:p>
          <a:p>
            <a:pPr marL="520700" lvl="1" indent="-342900"/>
            <a:endParaRPr lang="en-GB" sz="1200" dirty="0">
              <a:solidFill>
                <a:schemeClr val="tx1"/>
              </a:solidFill>
            </a:endParaRPr>
          </a:p>
          <a:p>
            <a:pPr lvl="1" indent="0">
              <a:buNone/>
            </a:pPr>
            <a:r>
              <a:rPr lang="en-GB" sz="1600" dirty="0">
                <a:solidFill>
                  <a:schemeClr val="tx1"/>
                </a:solidFill>
              </a:rPr>
              <a:t>Data Wrangling: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This is done by: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Defining a set of unsuccessful (bad) outcomes,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bad_outcome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Creating a list,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>
                <a:solidFill>
                  <a:schemeClr val="tx1"/>
                </a:solidFill>
              </a:rPr>
              <a:t>, where the element is 0 if the corresponding  row  in 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Outcome </a:t>
            </a:r>
            <a:r>
              <a:rPr lang="en-GB" sz="1200" dirty="0">
                <a:solidFill>
                  <a:schemeClr val="tx1"/>
                </a:solidFill>
              </a:rPr>
              <a:t>is in the set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bad_outcome</a:t>
            </a:r>
            <a:r>
              <a:rPr lang="en-GB" sz="1200" dirty="0">
                <a:solidFill>
                  <a:schemeClr val="tx1"/>
                </a:solidFill>
              </a:rPr>
              <a:t>, otherwise, it’s 1.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Create a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chemeClr val="tx1"/>
                </a:solidFill>
              </a:rPr>
              <a:t> column that  contains the values from the list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landing_class </a:t>
            </a:r>
          </a:p>
          <a:p>
            <a:pPr marL="463550" lvl="1" indent="-28575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Export the DataFrame as a .csv file.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DC4F0-CF9C-25E5-09DD-10F9503C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035" y="2820008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2184E-0FA4-A91D-D852-D05B44DBD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329" y="5760926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E2DF4-AFC9-B24B-ACB4-2AD640913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02" y="5171770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B5E740-360D-7AF0-2C57-CCE5E2083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253" y="1599838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209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453AA93-4A89-4C9E-AF21-6B1D837B5CDA}"/>
              </a:ext>
            </a:extLst>
          </p:cNvPr>
          <p:cNvSpPr>
            <a:spLocks noGrp="1"/>
          </p:cNvSpPr>
          <p:nvPr/>
        </p:nvSpPr>
        <p:spPr>
          <a:xfrm>
            <a:off x="450060" y="1438365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SCATTER CHARTS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/>
        </p:nvSpPr>
        <p:spPr>
          <a:xfrm>
            <a:off x="450060" y="2316533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Scatter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Flight Number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 and Launch 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Orbit Type and Flight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97E5C3-0229-4F4A-91A8-A5E22C113085}"/>
              </a:ext>
            </a:extLst>
          </p:cNvPr>
          <p:cNvSpPr>
            <a:spLocks noGrp="1"/>
          </p:cNvSpPr>
          <p:nvPr/>
        </p:nvSpPr>
        <p:spPr>
          <a:xfrm>
            <a:off x="4416294" y="1438364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BAR CHART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41B1CCC-E4DB-4CD3-880A-2212EC6056C8}"/>
              </a:ext>
            </a:extLst>
          </p:cNvPr>
          <p:cNvSpPr>
            <a:spLocks noGrp="1"/>
          </p:cNvSpPr>
          <p:nvPr/>
        </p:nvSpPr>
        <p:spPr>
          <a:xfrm>
            <a:off x="4416294" y="2316533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 bar chart was produced to visualize the relationship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Success Rate and Orbit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43D29-7267-45B3-9E41-F9AF22D0E55E}"/>
              </a:ext>
            </a:extLst>
          </p:cNvPr>
          <p:cNvSpPr>
            <a:spLocks noGrp="1"/>
          </p:cNvSpPr>
          <p:nvPr/>
        </p:nvSpPr>
        <p:spPr>
          <a:xfrm>
            <a:off x="8376002" y="1438364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LINE CHARTS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8C3B6BE-FA9F-4878-9BD2-26B3B4EFB716}"/>
              </a:ext>
            </a:extLst>
          </p:cNvPr>
          <p:cNvSpPr>
            <a:spLocks noGrp="1"/>
          </p:cNvSpPr>
          <p:nvPr/>
        </p:nvSpPr>
        <p:spPr>
          <a:xfrm>
            <a:off x="8376002" y="2316533"/>
            <a:ext cx="3456432" cy="40762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Line charts were produced to visualize the relationships between: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Success Rate and Year (i.e. the launch success yearly trend)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221B71-29C8-4301-9C0F-51C64AF002E3}"/>
              </a:ext>
            </a:extLst>
          </p:cNvPr>
          <p:cNvSpPr/>
          <p:nvPr/>
        </p:nvSpPr>
        <p:spPr>
          <a:xfrm>
            <a:off x="1735819" y="4261797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  <a:gd name="connsiteX6" fmla="*/ 78081 w 884912"/>
              <a:gd name="connsiteY6" fmla="*/ 0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lnTo>
                  <a:pt x="78081" y="0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016E6-D9EE-41C2-9E63-E043E62FAB42}"/>
              </a:ext>
            </a:extLst>
          </p:cNvPr>
          <p:cNvSpPr/>
          <p:nvPr/>
        </p:nvSpPr>
        <p:spPr>
          <a:xfrm>
            <a:off x="1891980" y="4899455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EAFE71-38B4-43D2-BB7D-79B9E3B5B446}"/>
              </a:ext>
            </a:extLst>
          </p:cNvPr>
          <p:cNvSpPr/>
          <p:nvPr/>
        </p:nvSpPr>
        <p:spPr>
          <a:xfrm>
            <a:off x="1944034" y="4730280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80E07A9-3A8C-48E4-89E6-E73273FBA864}"/>
              </a:ext>
            </a:extLst>
          </p:cNvPr>
          <p:cNvSpPr/>
          <p:nvPr/>
        </p:nvSpPr>
        <p:spPr>
          <a:xfrm>
            <a:off x="2126222" y="4756307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4AC724C-319B-4ED4-A0F4-ADF3E6427C3C}"/>
              </a:ext>
            </a:extLst>
          </p:cNvPr>
          <p:cNvSpPr/>
          <p:nvPr/>
        </p:nvSpPr>
        <p:spPr>
          <a:xfrm>
            <a:off x="2126222" y="4574119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45D900-C50E-4D92-BD77-85478ED51149}"/>
              </a:ext>
            </a:extLst>
          </p:cNvPr>
          <p:cNvSpPr/>
          <p:nvPr/>
        </p:nvSpPr>
        <p:spPr>
          <a:xfrm>
            <a:off x="2295396" y="4522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928A252-D812-4851-B151-D1AF8EB42026}"/>
              </a:ext>
            </a:extLst>
          </p:cNvPr>
          <p:cNvSpPr/>
          <p:nvPr/>
        </p:nvSpPr>
        <p:spPr>
          <a:xfrm>
            <a:off x="2477584" y="4522066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23A8EC-D5F4-432C-8FC4-44653A8EC4E0}"/>
              </a:ext>
            </a:extLst>
          </p:cNvPr>
          <p:cNvSpPr/>
          <p:nvPr/>
        </p:nvSpPr>
        <p:spPr>
          <a:xfrm>
            <a:off x="2477584" y="4326864"/>
            <a:ext cx="104107" cy="104107"/>
          </a:xfrm>
          <a:custGeom>
            <a:avLst/>
            <a:gdLst>
              <a:gd name="connsiteX0" fmla="*/ 104107 w 104107"/>
              <a:gd name="connsiteY0" fmla="*/ 52054 h 104107"/>
              <a:gd name="connsiteX1" fmla="*/ 52054 w 104107"/>
              <a:gd name="connsiteY1" fmla="*/ 104107 h 104107"/>
              <a:gd name="connsiteX2" fmla="*/ 0 w 104107"/>
              <a:gd name="connsiteY2" fmla="*/ 52054 h 104107"/>
              <a:gd name="connsiteX3" fmla="*/ 52054 w 104107"/>
              <a:gd name="connsiteY3" fmla="*/ 0 h 104107"/>
              <a:gd name="connsiteX4" fmla="*/ 104107 w 104107"/>
              <a:gd name="connsiteY4" fmla="*/ 52054 h 10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07" h="104107">
                <a:moveTo>
                  <a:pt x="104107" y="52054"/>
                </a:moveTo>
                <a:cubicBezTo>
                  <a:pt x="104107" y="80802"/>
                  <a:pt x="80802" y="104107"/>
                  <a:pt x="52054" y="104107"/>
                </a:cubicBezTo>
                <a:cubicBezTo>
                  <a:pt x="23305" y="104107"/>
                  <a:pt x="0" y="80802"/>
                  <a:pt x="0" y="52054"/>
                </a:cubicBezTo>
                <a:cubicBezTo>
                  <a:pt x="0" y="23305"/>
                  <a:pt x="23305" y="0"/>
                  <a:pt x="52054" y="0"/>
                </a:cubicBezTo>
                <a:cubicBezTo>
                  <a:pt x="80802" y="0"/>
                  <a:pt x="104107" y="23305"/>
                  <a:pt x="104107" y="52054"/>
                </a:cubicBez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1959A9D-C398-49A3-8D66-868700FB64E7}"/>
              </a:ext>
            </a:extLst>
          </p:cNvPr>
          <p:cNvSpPr/>
          <p:nvPr/>
        </p:nvSpPr>
        <p:spPr>
          <a:xfrm>
            <a:off x="5706172" y="4261797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F23A67-6876-4367-B808-1B3279027B90}"/>
              </a:ext>
            </a:extLst>
          </p:cNvPr>
          <p:cNvSpPr/>
          <p:nvPr/>
        </p:nvSpPr>
        <p:spPr>
          <a:xfrm>
            <a:off x="5862333" y="4535079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5C2D67E-401B-43D7-A850-0D1E190B7390}"/>
              </a:ext>
            </a:extLst>
          </p:cNvPr>
          <p:cNvSpPr/>
          <p:nvPr/>
        </p:nvSpPr>
        <p:spPr>
          <a:xfrm>
            <a:off x="6057535" y="4261797"/>
            <a:ext cx="143147" cy="728751"/>
          </a:xfrm>
          <a:custGeom>
            <a:avLst/>
            <a:gdLst>
              <a:gd name="connsiteX0" fmla="*/ 0 w 143147"/>
              <a:gd name="connsiteY0" fmla="*/ 0 h 728751"/>
              <a:gd name="connsiteX1" fmla="*/ 143148 w 143147"/>
              <a:gd name="connsiteY1" fmla="*/ 0 h 728751"/>
              <a:gd name="connsiteX2" fmla="*/ 143148 w 143147"/>
              <a:gd name="connsiteY2" fmla="*/ 728751 h 728751"/>
              <a:gd name="connsiteX3" fmla="*/ 0 w 143147"/>
              <a:gd name="connsiteY3" fmla="*/ 728751 h 7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728751">
                <a:moveTo>
                  <a:pt x="0" y="0"/>
                </a:moveTo>
                <a:lnTo>
                  <a:pt x="143148" y="0"/>
                </a:lnTo>
                <a:lnTo>
                  <a:pt x="143148" y="728751"/>
                </a:lnTo>
                <a:lnTo>
                  <a:pt x="0" y="728751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519FD71-DBEF-4D7A-9BE4-6448FD4AAB9B}"/>
              </a:ext>
            </a:extLst>
          </p:cNvPr>
          <p:cNvSpPr/>
          <p:nvPr/>
        </p:nvSpPr>
        <p:spPr>
          <a:xfrm>
            <a:off x="6252736" y="4535079"/>
            <a:ext cx="143147" cy="455469"/>
          </a:xfrm>
          <a:custGeom>
            <a:avLst/>
            <a:gdLst>
              <a:gd name="connsiteX0" fmla="*/ 0 w 143147"/>
              <a:gd name="connsiteY0" fmla="*/ 0 h 455469"/>
              <a:gd name="connsiteX1" fmla="*/ 143148 w 143147"/>
              <a:gd name="connsiteY1" fmla="*/ 0 h 455469"/>
              <a:gd name="connsiteX2" fmla="*/ 143148 w 143147"/>
              <a:gd name="connsiteY2" fmla="*/ 455470 h 455469"/>
              <a:gd name="connsiteX3" fmla="*/ 0 w 143147"/>
              <a:gd name="connsiteY3" fmla="*/ 455470 h 4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455469">
                <a:moveTo>
                  <a:pt x="0" y="0"/>
                </a:moveTo>
                <a:lnTo>
                  <a:pt x="143148" y="0"/>
                </a:lnTo>
                <a:lnTo>
                  <a:pt x="143148" y="455470"/>
                </a:lnTo>
                <a:lnTo>
                  <a:pt x="0" y="45547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468C236-AC68-4E68-920F-A3295FB25EEC}"/>
              </a:ext>
            </a:extLst>
          </p:cNvPr>
          <p:cNvSpPr/>
          <p:nvPr/>
        </p:nvSpPr>
        <p:spPr>
          <a:xfrm>
            <a:off x="6447937" y="4756307"/>
            <a:ext cx="143147" cy="234241"/>
          </a:xfrm>
          <a:custGeom>
            <a:avLst/>
            <a:gdLst>
              <a:gd name="connsiteX0" fmla="*/ 0 w 143147"/>
              <a:gd name="connsiteY0" fmla="*/ 0 h 234241"/>
              <a:gd name="connsiteX1" fmla="*/ 143148 w 143147"/>
              <a:gd name="connsiteY1" fmla="*/ 0 h 234241"/>
              <a:gd name="connsiteX2" fmla="*/ 143148 w 143147"/>
              <a:gd name="connsiteY2" fmla="*/ 234242 h 234241"/>
              <a:gd name="connsiteX3" fmla="*/ 0 w 143147"/>
              <a:gd name="connsiteY3" fmla="*/ 234242 h 234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147" h="234241">
                <a:moveTo>
                  <a:pt x="0" y="0"/>
                </a:moveTo>
                <a:lnTo>
                  <a:pt x="143148" y="0"/>
                </a:lnTo>
                <a:lnTo>
                  <a:pt x="143148" y="234242"/>
                </a:lnTo>
                <a:lnTo>
                  <a:pt x="0" y="234242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E0A2103-FC87-4BF8-A2D9-85309DAAB6FD}"/>
              </a:ext>
            </a:extLst>
          </p:cNvPr>
          <p:cNvSpPr/>
          <p:nvPr/>
        </p:nvSpPr>
        <p:spPr>
          <a:xfrm>
            <a:off x="9698164" y="4261797"/>
            <a:ext cx="884912" cy="884912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DDD865A-6B6B-4CD7-ADB1-489DFDB86D6D}"/>
              </a:ext>
            </a:extLst>
          </p:cNvPr>
          <p:cNvSpPr/>
          <p:nvPr/>
        </p:nvSpPr>
        <p:spPr>
          <a:xfrm>
            <a:off x="9826997" y="4483025"/>
            <a:ext cx="756079" cy="443757"/>
          </a:xfrm>
          <a:custGeom>
            <a:avLst/>
            <a:gdLst>
              <a:gd name="connsiteX0" fmla="*/ 547865 w 756079"/>
              <a:gd name="connsiteY0" fmla="*/ 0 h 443757"/>
              <a:gd name="connsiteX1" fmla="*/ 624644 w 756079"/>
              <a:gd name="connsiteY1" fmla="*/ 76779 h 443757"/>
              <a:gd name="connsiteX2" fmla="*/ 521838 w 756079"/>
              <a:gd name="connsiteY2" fmla="*/ 179585 h 443757"/>
              <a:gd name="connsiteX3" fmla="*/ 443758 w 756079"/>
              <a:gd name="connsiteY3" fmla="*/ 101505 h 443757"/>
              <a:gd name="connsiteX4" fmla="*/ 313623 w 756079"/>
              <a:gd name="connsiteY4" fmla="*/ 231639 h 443757"/>
              <a:gd name="connsiteX5" fmla="*/ 235543 w 756079"/>
              <a:gd name="connsiteY5" fmla="*/ 153558 h 443757"/>
              <a:gd name="connsiteX6" fmla="*/ 0 w 756079"/>
              <a:gd name="connsiteY6" fmla="*/ 389101 h 443757"/>
              <a:gd name="connsiteX7" fmla="*/ 54656 w 756079"/>
              <a:gd name="connsiteY7" fmla="*/ 443758 h 443757"/>
              <a:gd name="connsiteX8" fmla="*/ 235543 w 756079"/>
              <a:gd name="connsiteY8" fmla="*/ 262871 h 443757"/>
              <a:gd name="connsiteX9" fmla="*/ 313623 w 756079"/>
              <a:gd name="connsiteY9" fmla="*/ 340952 h 443757"/>
              <a:gd name="connsiteX10" fmla="*/ 443758 w 756079"/>
              <a:gd name="connsiteY10" fmla="*/ 210817 h 443757"/>
              <a:gd name="connsiteX11" fmla="*/ 521838 w 756079"/>
              <a:gd name="connsiteY11" fmla="*/ 288898 h 443757"/>
              <a:gd name="connsiteX12" fmla="*/ 679300 w 756079"/>
              <a:gd name="connsiteY12" fmla="*/ 131435 h 443757"/>
              <a:gd name="connsiteX13" fmla="*/ 756080 w 756079"/>
              <a:gd name="connsiteY13" fmla="*/ 208215 h 443757"/>
              <a:gd name="connsiteX14" fmla="*/ 756080 w 756079"/>
              <a:gd name="connsiteY14" fmla="*/ 0 h 443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079" h="443757">
                <a:moveTo>
                  <a:pt x="547865" y="0"/>
                </a:moveTo>
                <a:lnTo>
                  <a:pt x="624644" y="76779"/>
                </a:lnTo>
                <a:lnTo>
                  <a:pt x="521838" y="179585"/>
                </a:lnTo>
                <a:lnTo>
                  <a:pt x="443758" y="101505"/>
                </a:lnTo>
                <a:lnTo>
                  <a:pt x="313623" y="231639"/>
                </a:lnTo>
                <a:lnTo>
                  <a:pt x="235543" y="153558"/>
                </a:lnTo>
                <a:lnTo>
                  <a:pt x="0" y="389101"/>
                </a:lnTo>
                <a:lnTo>
                  <a:pt x="54656" y="443758"/>
                </a:lnTo>
                <a:lnTo>
                  <a:pt x="235543" y="262871"/>
                </a:lnTo>
                <a:lnTo>
                  <a:pt x="313623" y="340952"/>
                </a:lnTo>
                <a:lnTo>
                  <a:pt x="443758" y="210817"/>
                </a:lnTo>
                <a:lnTo>
                  <a:pt x="521838" y="288898"/>
                </a:lnTo>
                <a:lnTo>
                  <a:pt x="679300" y="131435"/>
                </a:lnTo>
                <a:lnTo>
                  <a:pt x="756080" y="208215"/>
                </a:lnTo>
                <a:lnTo>
                  <a:pt x="756080" y="0"/>
                </a:lnTo>
                <a:close/>
              </a:path>
            </a:pathLst>
          </a:custGeom>
          <a:solidFill>
            <a:schemeClr val="accent2"/>
          </a:solidFill>
          <a:ln w="12998" cap="flat">
            <a:noFill/>
            <a:prstDash val="solid"/>
            <a:miter/>
          </a:ln>
        </p:spPr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99174AEC-7283-400B-8B47-9A56EAADBF61}"/>
              </a:ext>
            </a:extLst>
          </p:cNvPr>
          <p:cNvSpPr txBox="1"/>
          <p:nvPr/>
        </p:nvSpPr>
        <p:spPr>
          <a:xfrm>
            <a:off x="380607" y="5466427"/>
            <a:ext cx="345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Scatter charts are useful to observe relationships, or correlations, between two numeric variables.</a:t>
            </a: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A649B91F-C564-4E0F-8D72-886A3A5C574A}"/>
              </a:ext>
            </a:extLst>
          </p:cNvPr>
          <p:cNvSpPr txBox="1"/>
          <p:nvPr/>
        </p:nvSpPr>
        <p:spPr>
          <a:xfrm>
            <a:off x="4367783" y="5466427"/>
            <a:ext cx="34564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C044DE-8C42-46A8-9E48-183702740F84}"/>
              </a:ext>
            </a:extLst>
          </p:cNvPr>
          <p:cNvSpPr txBox="1"/>
          <p:nvPr/>
        </p:nvSpPr>
        <p:spPr>
          <a:xfrm>
            <a:off x="8441627" y="5466427"/>
            <a:ext cx="34586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Line charts contain numerical values on both axes, and are generally used to show the change of a variable over time.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/>
        </p:nvSpPr>
        <p:spPr>
          <a:xfrm>
            <a:off x="472420" y="1475798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To gather some information about the dataset, some SQL queries were performed. </a:t>
            </a:r>
          </a:p>
          <a:p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The SQL queries performed on the data set were used to: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Display the names of the unique launch sites in the space mission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Display 5 records where launch sites begin with the string ‘CCA’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Display the total payload mass carried by boosters launched by NASA (CRS)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Display the average payload mass carried by booster version F9 v1.1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List the date when the first successful landing outcome on a ground pad was achieved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List the names of the boosters which had success on a drone ship and a payload mass between 4000 and 6000 kg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List the total number of successful and failed mission outcomes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List the names of the booster versions which have carried the maximum payload mass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List the failed landing outcomes on drone ships, their booster versions, and launch site names for 2015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Rank the count of landing outcomes (such as Failure (drone ship) or Success (ground pad)) between the date 2010-06-04 and 2017-03-20, in descending order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/>
        </p:nvSpPr>
        <p:spPr>
          <a:xfrm>
            <a:off x="561872" y="1484875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The following steps were taken to visualize the launch data on an interactive map:</a:t>
            </a:r>
          </a:p>
          <a:p>
            <a:endParaRPr lang="en-GB" sz="16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chemeClr val="tx1"/>
                </a:solidFill>
              </a:rPr>
              <a:t>Mark all launch sites on a map</a:t>
            </a:r>
          </a:p>
          <a:p>
            <a:pPr marL="647700" lvl="2" indent="-285750"/>
            <a:r>
              <a:rPr lang="en-GB" sz="1200" dirty="0">
                <a:solidFill>
                  <a:schemeClr val="tx1"/>
                </a:solidFill>
              </a:rPr>
              <a:t>Initialise the map using a Folium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Map</a:t>
            </a:r>
            <a:r>
              <a:rPr lang="en-GB" sz="1200" dirty="0">
                <a:solidFill>
                  <a:schemeClr val="tx1"/>
                </a:solidFill>
              </a:rPr>
              <a:t> object</a:t>
            </a:r>
          </a:p>
          <a:p>
            <a:pPr marL="647700" lvl="2" indent="-285750"/>
            <a:r>
              <a:rPr lang="en-GB" sz="1200" dirty="0">
                <a:solidFill>
                  <a:schemeClr val="tx1"/>
                </a:solidFill>
              </a:rPr>
              <a:t>Add a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folium.Circle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>
                <a:solidFill>
                  <a:schemeClr val="tx1"/>
                </a:solidFill>
              </a:rPr>
              <a:t> for each launch site on the launch map</a:t>
            </a:r>
          </a:p>
          <a:p>
            <a:pPr lvl="2" indent="0">
              <a:buNone/>
            </a:pPr>
            <a:endParaRPr lang="en-GB" sz="12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chemeClr val="tx1"/>
                </a:solidFill>
              </a:rPr>
              <a:t>Mark the success/failed launches for each site on a map</a:t>
            </a:r>
          </a:p>
          <a:p>
            <a:pPr marL="647700" lvl="2" indent="-285750"/>
            <a:r>
              <a:rPr lang="en-GB" sz="1200" dirty="0">
                <a:solidFill>
                  <a:schemeClr val="tx1"/>
                </a:solidFill>
              </a:rPr>
              <a:t>As many launches have the same coordinates, it makes sense to cluster them together. </a:t>
            </a:r>
          </a:p>
          <a:p>
            <a:pPr marL="647700" lvl="2" indent="-285750"/>
            <a:r>
              <a:rPr lang="en-GB" sz="1200" dirty="0">
                <a:solidFill>
                  <a:schemeClr val="tx1"/>
                </a:solidFill>
              </a:rPr>
              <a:t>Before clustering them, assign a marker colour of successful (class = 1) as green, and failed (class = 0) as red.</a:t>
            </a:r>
          </a:p>
          <a:p>
            <a:pPr marL="647700" lvl="2" indent="-285750"/>
            <a:r>
              <a:rPr lang="en-GB" sz="1200" dirty="0">
                <a:solidFill>
                  <a:schemeClr val="tx1"/>
                </a:solidFill>
              </a:rPr>
              <a:t>To put the launches into clusters, for each launch, add a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>
                <a:solidFill>
                  <a:schemeClr val="tx1"/>
                </a:solidFill>
              </a:rPr>
              <a:t> to the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MarkerCluster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GB" sz="1200" dirty="0">
                <a:solidFill>
                  <a:schemeClr val="tx1"/>
                </a:solidFill>
              </a:rPr>
              <a:t> object.</a:t>
            </a:r>
          </a:p>
          <a:p>
            <a:pPr marL="647700" lvl="2" indent="-285750"/>
            <a:r>
              <a:rPr lang="en-GB" sz="1200" dirty="0">
                <a:solidFill>
                  <a:schemeClr val="tx1"/>
                </a:solidFill>
              </a:rPr>
              <a:t>Create an icon as a text label, assigning the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icon_color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tx1"/>
                </a:solidFill>
              </a:rPr>
              <a:t>as the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marker_colour</a:t>
            </a:r>
            <a:r>
              <a:rPr lang="en-GB" sz="1200" dirty="0">
                <a:solidFill>
                  <a:schemeClr val="tx1"/>
                </a:solidFill>
              </a:rPr>
              <a:t> determined previously.</a:t>
            </a:r>
          </a:p>
          <a:p>
            <a:pPr lvl="2" indent="0">
              <a:buNone/>
            </a:pPr>
            <a:endParaRPr lang="en-GB" sz="12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solidFill>
                  <a:schemeClr val="tx1"/>
                </a:solidFill>
              </a:rPr>
              <a:t>Calculate the distances between a launch site to its proximities</a:t>
            </a:r>
          </a:p>
          <a:p>
            <a:pPr marL="647700" lvl="2" indent="-285750"/>
            <a:r>
              <a:rPr lang="en-GB" sz="1200" dirty="0">
                <a:solidFill>
                  <a:schemeClr val="tx1"/>
                </a:solidFill>
              </a:rPr>
              <a:t>To explore the proximities of launch sites, calculations of distances between points can be made using the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>
                <a:solidFill>
                  <a:schemeClr val="tx1"/>
                </a:solidFill>
              </a:rPr>
              <a:t> values.</a:t>
            </a:r>
          </a:p>
          <a:p>
            <a:pPr marL="647700" lvl="2" indent="-285750"/>
            <a:r>
              <a:rPr lang="en-GB" sz="1200" dirty="0">
                <a:solidFill>
                  <a:schemeClr val="tx1"/>
                </a:solidFill>
              </a:rPr>
              <a:t>After marking a point using the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Lat</a:t>
            </a:r>
            <a:r>
              <a:rPr lang="en-GB" sz="1200" dirty="0">
                <a:solidFill>
                  <a:schemeClr val="tx1"/>
                </a:solidFill>
              </a:rPr>
              <a:t> and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Long</a:t>
            </a:r>
            <a:r>
              <a:rPr lang="en-GB" sz="1200" dirty="0">
                <a:solidFill>
                  <a:schemeClr val="tx1"/>
                </a:solidFill>
              </a:rPr>
              <a:t> values, create a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folium.Marker</a:t>
            </a:r>
            <a:r>
              <a:rPr lang="en-GB" sz="1200" dirty="0">
                <a:solidFill>
                  <a:schemeClr val="tx1"/>
                </a:solidFill>
              </a:rPr>
              <a:t> object to show the distance.</a:t>
            </a:r>
          </a:p>
          <a:p>
            <a:pPr marL="647700" lvl="2" indent="-285750"/>
            <a:r>
              <a:rPr lang="en-GB" sz="1200" dirty="0">
                <a:solidFill>
                  <a:schemeClr val="tx1"/>
                </a:solidFill>
              </a:rPr>
              <a:t>To display the distance line between two points, draw a </a:t>
            </a:r>
            <a:r>
              <a:rPr lang="en-GB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folium.PolyLine</a:t>
            </a:r>
            <a:r>
              <a:rPr lang="en-GB" sz="1200" dirty="0">
                <a:solidFill>
                  <a:schemeClr val="tx1"/>
                </a:solidFill>
              </a:rPr>
              <a:t> and add this to the map.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/>
        </p:nvSpPr>
        <p:spPr>
          <a:xfrm>
            <a:off x="512176" y="1475798"/>
            <a:ext cx="11406187" cy="49514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The following plots were added to a Plotly Dash dashboard to have an interactive visualisation of the data: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Pie chart 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px.pie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chemeClr val="tx1"/>
                </a:solidFill>
              </a:rPr>
              <a:t>) showing the total successful launches per site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This makes it clear to see which sites are most successful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chart could also be filtered (using a </a:t>
            </a:r>
            <a:r>
              <a:rPr lang="en-GB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dcc.Dropdown</a:t>
            </a:r>
            <a:r>
              <a:rPr lang="en-GB" sz="20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chemeClr val="tx1"/>
                </a:solidFill>
              </a:rPr>
              <a:t> object) to see the success/failure ratio for an individual site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tx1"/>
                </a:solidFill>
              </a:rPr>
              <a:t>Scatter graph (</a:t>
            </a:r>
            <a:r>
              <a:rPr lang="en-GB" dirty="0" err="1">
                <a:solidFill>
                  <a:schemeClr val="tx1"/>
                </a:solidFill>
                <a:latin typeface="Consolas" panose="020B0609020204030204" pitchFamily="49" charset="0"/>
              </a:rPr>
              <a:t>px.scatter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chemeClr val="tx1"/>
                </a:solidFill>
              </a:rPr>
              <a:t>) to show the correlation between outcome (success or not) and payload mass (kg)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This could be filtered (using a </a:t>
            </a:r>
            <a:r>
              <a:rPr lang="en-GB" sz="2000" dirty="0">
                <a:solidFill>
                  <a:schemeClr val="tx1"/>
                </a:solidFill>
                <a:latin typeface="Consolas" panose="020B0609020204030204" pitchFamily="49" charset="0"/>
              </a:rPr>
              <a:t>RangeSlider()</a:t>
            </a:r>
            <a:r>
              <a:rPr lang="en-GB" dirty="0">
                <a:solidFill>
                  <a:schemeClr val="tx1"/>
                </a:solidFill>
              </a:rPr>
              <a:t> object) by ranges of payload masses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It could also be filtered by booster version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987DCC-17D6-4908-99E6-7D8B3662B1B4}"/>
              </a:ext>
            </a:extLst>
          </p:cNvPr>
          <p:cNvSpPr txBox="1">
            <a:spLocks/>
          </p:cNvSpPr>
          <p:nvPr/>
        </p:nvSpPr>
        <p:spPr>
          <a:xfrm>
            <a:off x="581751" y="1580110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The following steps were taking to develop, evaluate, and find the best performing classification model: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9E86AD-4F22-44EB-985C-3492E63D0619}"/>
              </a:ext>
            </a:extLst>
          </p:cNvPr>
          <p:cNvSpPr txBox="1">
            <a:spLocks/>
          </p:cNvSpPr>
          <p:nvPr/>
        </p:nvSpPr>
        <p:spPr>
          <a:xfrm>
            <a:off x="581751" y="2217640"/>
            <a:ext cx="3456432" cy="699646"/>
          </a:xfrm>
          <a:prstGeom prst="rect">
            <a:avLst/>
          </a:prstGeom>
        </p:spPr>
        <p:txBody>
          <a:bodyPr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Development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74DE6FD-8B6A-4808-8CE8-E36BFA77926E}"/>
              </a:ext>
            </a:extLst>
          </p:cNvPr>
          <p:cNvSpPr txBox="1">
            <a:spLocks/>
          </p:cNvSpPr>
          <p:nvPr/>
        </p:nvSpPr>
        <p:spPr>
          <a:xfrm>
            <a:off x="581750" y="2965667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Split data into training and test data sets, using </a:t>
            </a:r>
            <a:r>
              <a:rPr lang="en-GB" sz="1200" b="0" dirty="0"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Create a </a:t>
            </a:r>
            <a:r>
              <a:rPr lang="en-GB" sz="1200" dirty="0">
                <a:latin typeface="Consolas" panose="020B0609020204030204" pitchFamily="49" charset="0"/>
              </a:rPr>
              <a:t>GridSearchCV</a:t>
            </a:r>
            <a:r>
              <a:rPr lang="en-GB" sz="1200" dirty="0"/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Use the training data set to train the model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A875CC-EF90-42D3-815E-2E756F4098E1}"/>
              </a:ext>
            </a:extLst>
          </p:cNvPr>
          <p:cNvSpPr txBox="1">
            <a:spLocks/>
          </p:cNvSpPr>
          <p:nvPr/>
        </p:nvSpPr>
        <p:spPr>
          <a:xfrm>
            <a:off x="4547984" y="2253480"/>
            <a:ext cx="2552253" cy="627966"/>
          </a:xfrm>
          <a:prstGeom prst="rect">
            <a:avLst/>
          </a:prstGeom>
        </p:spPr>
        <p:txBody>
          <a:bodyPr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Evaluation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50B2867-39C2-445A-993F-32EE99985034}"/>
              </a:ext>
            </a:extLst>
          </p:cNvPr>
          <p:cNvSpPr txBox="1">
            <a:spLocks/>
          </p:cNvSpPr>
          <p:nvPr/>
        </p:nvSpPr>
        <p:spPr>
          <a:xfrm>
            <a:off x="4547985" y="2928792"/>
            <a:ext cx="3237121" cy="3440828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Using the output GridSearchCV object:</a:t>
            </a:r>
          </a:p>
          <a:p>
            <a:pPr marL="647700" lvl="2" indent="-285750"/>
            <a:r>
              <a:rPr lang="en-GB" sz="1000" dirty="0"/>
              <a:t>Check the tuned hyperparameters (</a:t>
            </a:r>
            <a:r>
              <a:rPr lang="en-GB" sz="1000" dirty="0" err="1">
                <a:latin typeface="Consolas" panose="020B0609020204030204" pitchFamily="49" charset="0"/>
              </a:rPr>
              <a:t>best_params</a:t>
            </a:r>
            <a:r>
              <a:rPr lang="en-GB" sz="1000" dirty="0"/>
              <a:t>_)</a:t>
            </a:r>
          </a:p>
          <a:p>
            <a:pPr marL="647700" lvl="2" indent="-285750"/>
            <a:r>
              <a:rPr lang="en-GB" sz="1000" dirty="0"/>
              <a:t>Check the accuracy (</a:t>
            </a:r>
            <a:r>
              <a:rPr lang="en-GB" sz="1000" dirty="0">
                <a:latin typeface="Consolas" panose="020B0609020204030204" pitchFamily="49" charset="0"/>
              </a:rPr>
              <a:t>score </a:t>
            </a:r>
            <a:r>
              <a:rPr lang="en-GB" sz="1000" dirty="0"/>
              <a:t>and</a:t>
            </a:r>
            <a:r>
              <a:rPr lang="en-GB" sz="1000" dirty="0">
                <a:latin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</a:rPr>
              <a:t>best_score</a:t>
            </a:r>
            <a:r>
              <a:rPr lang="en-GB" sz="1000" dirty="0">
                <a:latin typeface="Consolas" panose="020B0609020204030204" pitchFamily="49" charset="0"/>
              </a:rPr>
              <a:t>_</a:t>
            </a:r>
            <a:r>
              <a:rPr lang="en-GB" sz="1000" dirty="0"/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Plot and examine the Confusion Matrix</a:t>
            </a:r>
          </a:p>
          <a:p>
            <a:endParaRPr lang="en-GB" sz="1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EF60D0-E34D-4BF2-91AF-AA41945706AD}"/>
              </a:ext>
            </a:extLst>
          </p:cNvPr>
          <p:cNvSpPr txBox="1">
            <a:spLocks/>
          </p:cNvSpPr>
          <p:nvPr/>
        </p:nvSpPr>
        <p:spPr>
          <a:xfrm>
            <a:off x="8507693" y="2206753"/>
            <a:ext cx="3456432" cy="721421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Finding the Best Classification Model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16AF34B-A4D3-4B3C-BE8E-3FDD87E7BFDB}"/>
              </a:ext>
            </a:extLst>
          </p:cNvPr>
          <p:cNvSpPr txBox="1">
            <a:spLocks/>
          </p:cNvSpPr>
          <p:nvPr/>
        </p:nvSpPr>
        <p:spPr>
          <a:xfrm>
            <a:off x="8507693" y="2931977"/>
            <a:ext cx="3093837" cy="3437644"/>
          </a:xfrm>
          <a:prstGeom prst="rect">
            <a:avLst/>
          </a:prstGeom>
        </p:spPr>
        <p:txBody>
          <a:bodyPr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The model with the highest accuracy score is determined as the best performing model</a:t>
            </a:r>
            <a:endParaRPr lang="en-GB" sz="18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5F135F2-FAEB-4ADF-8D3D-120DEB6BD95C}"/>
              </a:ext>
            </a:extLst>
          </p:cNvPr>
          <p:cNvSpPr/>
          <p:nvPr/>
        </p:nvSpPr>
        <p:spPr>
          <a:xfrm>
            <a:off x="3896674" y="2395058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840AD5-887F-4118-870B-DC12633121B8}"/>
              </a:ext>
            </a:extLst>
          </p:cNvPr>
          <p:cNvSpPr/>
          <p:nvPr/>
        </p:nvSpPr>
        <p:spPr>
          <a:xfrm>
            <a:off x="7785106" y="2395058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99DD02-F20F-411A-AA6B-19855569220E}"/>
              </a:ext>
            </a:extLst>
          </p:cNvPr>
          <p:cNvGrpSpPr/>
          <p:nvPr/>
        </p:nvGrpSpPr>
        <p:grpSpPr>
          <a:xfrm>
            <a:off x="6787812" y="2300708"/>
            <a:ext cx="493688" cy="533525"/>
            <a:chOff x="5808998" y="4603333"/>
            <a:chExt cx="627520" cy="67815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7D883C1-464F-4C67-B17F-FD5247B4E829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6B533D-FB98-45EA-AD25-C054F782A646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EFDD900-2DAA-4B04-97DB-7AA2D5D34562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E91955-5656-4290-A2B5-2129F205A14E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8EBE2BC-5CA9-4209-AADE-286EB67F83F2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1A1497-BE6F-478E-9A75-7701F69443A1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  <p:grpSp>
        <p:nvGrpSpPr>
          <p:cNvPr id="16" name="Graphic 34" descr="Gears with solid fill">
            <a:extLst>
              <a:ext uri="{FF2B5EF4-FFF2-40B4-BE49-F238E27FC236}">
                <a16:creationId xmlns:a16="http://schemas.microsoft.com/office/drawing/2014/main" id="{072446BE-97CC-4B96-BD1A-C57DDAD7EFF2}"/>
              </a:ext>
            </a:extLst>
          </p:cNvPr>
          <p:cNvGrpSpPr/>
          <p:nvPr/>
        </p:nvGrpSpPr>
        <p:grpSpPr>
          <a:xfrm>
            <a:off x="3124347" y="2345485"/>
            <a:ext cx="414509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E1C6504-1A1C-4808-89E7-A1415B71F972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737F48-4961-4CEE-9BF3-B2C24547F4AD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97D654A-DCC7-4639-9E61-193D548EC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785" b="278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40" y="980728"/>
            <a:ext cx="4104382" cy="747897"/>
          </a:xfrm>
        </p:spPr>
        <p:txBody>
          <a:bodyPr/>
          <a:lstStyle/>
          <a:p>
            <a:pPr algn="ctr"/>
            <a:r>
              <a:rPr lang="en-GB" sz="5400" dirty="0"/>
              <a:t>results</a:t>
            </a:r>
            <a:r>
              <a:rPr lang="en-GB" sz="4400" dirty="0"/>
              <a:t> 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B30411E9-F855-4B0F-9D2C-22D62BEBFAA5}"/>
              </a:ext>
            </a:extLst>
          </p:cNvPr>
          <p:cNvSpPr/>
          <p:nvPr/>
        </p:nvSpPr>
        <p:spPr>
          <a:xfrm>
            <a:off x="226683" y="2476619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6F7280D8-18F2-49ED-AED6-846EA92971CF}"/>
              </a:ext>
            </a:extLst>
          </p:cNvPr>
          <p:cNvSpPr/>
          <p:nvPr/>
        </p:nvSpPr>
        <p:spPr>
          <a:xfrm>
            <a:off x="226683" y="3819495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323FB2B-9F0E-40D7-9DF7-6512AA49013B}"/>
              </a:ext>
            </a:extLst>
          </p:cNvPr>
          <p:cNvSpPr/>
          <p:nvPr/>
        </p:nvSpPr>
        <p:spPr>
          <a:xfrm>
            <a:off x="226682" y="5162371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2789718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921169"/>
            <a:ext cx="11386134" cy="1015663"/>
          </a:xfrm>
        </p:spPr>
        <p:txBody>
          <a:bodyPr/>
          <a:lstStyle/>
          <a:p>
            <a:r>
              <a:rPr lang="en-GB" dirty="0"/>
              <a:t>EDA - </a:t>
            </a:r>
            <a:r>
              <a:rPr lang="en-GB" dirty="0">
                <a:solidFill>
                  <a:schemeClr val="accent2"/>
                </a:solidFill>
              </a:rPr>
              <a:t>WITH VISUALIZATION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8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Launch Site VS. FLIGHT </a:t>
            </a:r>
            <a:r>
              <a:rPr lang="en-GB" dirty="0" err="1">
                <a:solidFill>
                  <a:schemeClr val="tx1"/>
                </a:solidFill>
              </a:rPr>
              <a:t>NUMBERa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91187" cy="495141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</a:rPr>
              <a:t>The scatter plot of Launch Site vs. Flight Number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As the number of flights increases, the rate of success at a launch site increases.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Most of the early flights (flight numbers &lt; 30) were launched from CCAFS SLC 40, and were generally unsuccessful.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The </a:t>
            </a:r>
            <a:r>
              <a:rPr lang="en-GB" sz="1600" dirty="0" err="1">
                <a:solidFill>
                  <a:schemeClr val="tx1"/>
                </a:solidFill>
              </a:rPr>
              <a:t>aflights</a:t>
            </a:r>
            <a:r>
              <a:rPr lang="en-GB" sz="1600" dirty="0">
                <a:solidFill>
                  <a:schemeClr val="tx1"/>
                </a:solidFill>
              </a:rPr>
              <a:t> from VAFB SLC 4E also show this trend, that earlier flights were less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No early flights were launched from KSC LC 39A, so the launches from this site are more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Above a flight number of around 30, there are significantly more successful landings (Class = 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C6B8411-6279-4942-BECF-0E7DE080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39" y="1447800"/>
            <a:ext cx="5331147" cy="48427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681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LAUNCH SITE vs. PAYLOAD MASS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323035" cy="495141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</a:rPr>
              <a:t>The scatter plot of Launch Site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Above a payload mass of around 7000 kg, there are very few unsuccessful landings, but there is also far less data for these heavier launches.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There is no clear correlation between payload mass and success rate for a given launch site.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5169FBA-5246-41EB-B939-86215F8A6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484784"/>
            <a:ext cx="6843315" cy="39983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4890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Success Rate vs. Orbit Type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83075" cy="495141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</a:rPr>
              <a:t>The bar chart of Success Rate vs. Orbit Type shows that the following orbits have the highest (100%) success 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ES-L1 (Earth-Sun First Lagrangian Point)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GEO (Geostationary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HEO (High Earth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SSO (Sun-synchronous Orbit)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>
                <a:solidFill>
                  <a:schemeClr val="tx1"/>
                </a:solidFill>
              </a:rPr>
              <a:t>The orbit with the lowest (0%) success rate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SO (Heliocentric Orbit)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3DB5035-D572-425E-90E8-DECB9D02F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1457693"/>
            <a:ext cx="6334497" cy="4300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76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Orbit Type vs. flight number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611067" cy="495141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</a:rPr>
              <a:t>This scatter plot of Orbit Type vs. Flight number shows a few useful things that the previous plots did not,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The 100% success rate of GEO, HEO, and ES-L1 orbits can be explained by only having 1 flight into the respective orbits.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The 100% success rate in SSO is more impressive, with 5 successful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There is little relationship between Flight Number and Success Rate for GTO.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7DE6A59-7FE8-4904-BC04-04086A45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00" y="1447800"/>
            <a:ext cx="6488888" cy="42603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2910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ORBIT TYPE VS. PAYLOAD MASS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4827091" cy="495141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</a:rPr>
              <a:t>This scatter plot of Orbit Type vs. Payload Mass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The following orbit types have more success with heavy payloads: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PO (although the number of data points is small)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ISS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LEO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For GTO, the relationship between payload mass and success rate is unclear.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VLEO (Very Low Earth Orbit) launches are associated with heavier payloads, which makes intuitive sense.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F7D7359-C671-4EFA-B6BA-5AB82E5E4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1" y="1447799"/>
            <a:ext cx="6043746" cy="3899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4715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Launch Success Yearly Trend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259139" cy="4951413"/>
          </a:xfrm>
        </p:spPr>
        <p:txBody>
          <a:bodyPr/>
          <a:lstStyle/>
          <a:p>
            <a:r>
              <a:rPr lang="en-GB" sz="1600" dirty="0">
                <a:solidFill>
                  <a:schemeClr val="tx1"/>
                </a:solidFill>
              </a:rPr>
              <a:t>The line chart of yearly average success rate shows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Between 2010 and 2013, all landings were unsuccessful (as the success rate is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After 2013, the success rate generally increased, despite small dips in 2018 and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After 2016, there was always a greater than 50% chance of success.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4B0CCA0-DFEF-4B88-9E2F-5F59C2C95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430896"/>
            <a:ext cx="5979219" cy="4073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3032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933" y="2875003"/>
            <a:ext cx="11386134" cy="106182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EDA - WITH SQL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19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All Launch Site Names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1447800"/>
            <a:ext cx="11382374" cy="4951413"/>
          </a:xfrm>
        </p:spPr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Find the names of the unique launch sites.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 word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UNIQUE</a:t>
            </a:r>
            <a:r>
              <a:rPr lang="en-GB" dirty="0">
                <a:solidFill>
                  <a:schemeClr val="tx1"/>
                </a:solidFill>
              </a:rPr>
              <a:t> returns only unique values from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LAUNCH_SITE</a:t>
            </a:r>
            <a:r>
              <a:rPr lang="en-GB" dirty="0">
                <a:solidFill>
                  <a:schemeClr val="tx1"/>
                </a:solidFill>
              </a:rPr>
              <a:t> column of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SPACEXTBL</a:t>
            </a:r>
            <a:r>
              <a:rPr lang="en-GB" dirty="0">
                <a:solidFill>
                  <a:schemeClr val="tx1"/>
                </a:solidFill>
              </a:rPr>
              <a:t>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ED244-1CA2-4FC0-A950-0A159CC7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416" y="2290999"/>
            <a:ext cx="1946771" cy="2276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53322C-9E51-4115-A482-EF76877B1F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E2ECD-CD23-4E88-8141-3D76CEFB6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0" y="2680966"/>
            <a:ext cx="7574825" cy="14960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28018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Launch Site Names Begin with 'CCA'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Find 5 records where launch sites begin with ‘CCA’.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LIMIT 5</a:t>
            </a:r>
            <a:r>
              <a:rPr lang="en-GB" dirty="0">
                <a:solidFill>
                  <a:schemeClr val="tx1"/>
                </a:solidFill>
              </a:rPr>
              <a:t> fetches only 5 records, and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LIKE</a:t>
            </a:r>
            <a:r>
              <a:rPr lang="en-GB" dirty="0">
                <a:solidFill>
                  <a:schemeClr val="tx1"/>
                </a:solidFill>
              </a:rPr>
              <a:t> keyword is used with the wild card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‘CCA%’</a:t>
            </a:r>
            <a:r>
              <a:rPr lang="en-GB" dirty="0">
                <a:solidFill>
                  <a:schemeClr val="tx1"/>
                </a:solidFill>
              </a:rPr>
              <a:t> to retrieve string values beginning with ‘CCA’. 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39345D-4695-4B4C-BB7C-CD29C2AFC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560726"/>
            <a:ext cx="7875241" cy="17061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05A87-4C93-4F34-8255-9BAAB28FC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717" y="2276315"/>
            <a:ext cx="1658891" cy="2305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AC64F1-8C9D-4DBB-8A19-981829822467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59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Total Payload Mass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Calculate the total payload carried by boosters from NASA.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chemeClr val="tx1"/>
                </a:solidFill>
              </a:rPr>
              <a:t> keyword is used to calculate the total of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LAUNCH</a:t>
            </a:r>
            <a:r>
              <a:rPr lang="en-GB" dirty="0">
                <a:solidFill>
                  <a:schemeClr val="tx1"/>
                </a:solidFill>
              </a:rPr>
              <a:t> column, and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SUM</a:t>
            </a:r>
            <a:r>
              <a:rPr lang="en-GB" dirty="0">
                <a:solidFill>
                  <a:schemeClr val="tx1"/>
                </a:solidFill>
              </a:rPr>
              <a:t> keyword (and the associated condition) filters the results to only boosters from NASA (CRS).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C50FD34-5E89-43E4-B0A3-875A7B0B1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0" y="2481012"/>
            <a:ext cx="7718051" cy="189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038D2-65BB-44EC-A438-BB9B2605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97" y="3004226"/>
            <a:ext cx="2141190" cy="8253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85504F-EB95-434D-BFDE-57EEB165C10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79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Average Payload Mass by F9 v1.1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Calculate the average payload mass carried by booster version F9 v1.1.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AVG</a:t>
            </a:r>
            <a:r>
              <a:rPr lang="en-GB" dirty="0">
                <a:solidFill>
                  <a:schemeClr val="tx1"/>
                </a:solidFill>
              </a:rPr>
              <a:t> keyword is used to calculate the average of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PAYLOAD_MASS__KG_</a:t>
            </a:r>
            <a:r>
              <a:rPr lang="en-GB" dirty="0">
                <a:solidFill>
                  <a:schemeClr val="tx1"/>
                </a:solidFill>
                <a:latin typeface="+mj-lt"/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column, and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chemeClr val="tx1"/>
                </a:solidFill>
              </a:rPr>
              <a:t> keyword (and the associated condition) filters the results to only the F9 v1.1 booster version.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6630-D089-4035-BE64-B1AC97D7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161" y="3053285"/>
            <a:ext cx="2217349" cy="7749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8D3CA6-E066-48F2-83D6-0C47F820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59130"/>
            <a:ext cx="7896200" cy="19397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1B4DEE-B97E-4921-9A67-9F2D2730D05E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9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82751"/>
            <a:ext cx="5137098" cy="526337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184150" lvl="2" indent="0">
              <a:buNone/>
            </a:pPr>
            <a:r>
              <a:rPr lang="en-GB" sz="2800" i="0" dirty="0">
                <a:solidFill>
                  <a:schemeClr val="tx1"/>
                </a:solidFill>
                <a:effectLst/>
              </a:rPr>
              <a:t>This project follows </a:t>
            </a:r>
            <a:r>
              <a:rPr lang="en-GB" sz="2800" dirty="0">
                <a:solidFill>
                  <a:schemeClr val="tx1"/>
                </a:solidFill>
              </a:rPr>
              <a:t>these </a:t>
            </a:r>
            <a:r>
              <a:rPr lang="en-GB" sz="2800" i="0" dirty="0">
                <a:solidFill>
                  <a:schemeClr val="tx1"/>
                </a:solidFill>
                <a:effectLst/>
              </a:rPr>
              <a:t>steps: </a:t>
            </a:r>
          </a:p>
          <a:p>
            <a:pPr marL="819150" lvl="2" indent="-457200"/>
            <a:r>
              <a:rPr lang="en-GB" sz="1400" i="0" dirty="0">
                <a:solidFill>
                  <a:schemeClr val="tx1"/>
                </a:solidFill>
                <a:effectLst/>
              </a:rPr>
              <a:t>Data Collection</a:t>
            </a:r>
          </a:p>
          <a:p>
            <a:pPr marL="819150" lvl="2" indent="-457200"/>
            <a:r>
              <a:rPr lang="en-GB" sz="1400" dirty="0">
                <a:solidFill>
                  <a:schemeClr val="tx1"/>
                </a:solidFill>
              </a:rPr>
              <a:t>Data Wrangling</a:t>
            </a:r>
            <a:r>
              <a:rPr lang="en-GB" sz="1400" i="0" dirty="0">
                <a:solidFill>
                  <a:schemeClr val="tx1"/>
                </a:solidFill>
                <a:effectLst/>
              </a:rPr>
              <a:t> </a:t>
            </a:r>
          </a:p>
          <a:p>
            <a:pPr marL="819150" lvl="2" indent="-457200"/>
            <a:r>
              <a:rPr lang="en-GB" sz="1400" i="0" dirty="0">
                <a:solidFill>
                  <a:schemeClr val="tx1"/>
                </a:solidFill>
                <a:effectLst/>
              </a:rPr>
              <a:t>Exploratory Data Analysis</a:t>
            </a:r>
          </a:p>
          <a:p>
            <a:pPr marL="819150" lvl="2" indent="-457200"/>
            <a:r>
              <a:rPr lang="en-GB" sz="1400" dirty="0">
                <a:solidFill>
                  <a:schemeClr val="tx1"/>
                </a:solidFill>
              </a:rPr>
              <a:t>Interactive Visual Analytics</a:t>
            </a:r>
          </a:p>
          <a:p>
            <a:pPr marL="819150" lvl="2" indent="-457200"/>
            <a:r>
              <a:rPr lang="en-GB" sz="1400" i="0" dirty="0">
                <a:solidFill>
                  <a:schemeClr val="tx1"/>
                </a:solidFill>
                <a:effectLst/>
              </a:rPr>
              <a:t>Predictive Analysis (Classification)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184150" lvl="2" indent="0">
              <a:buNone/>
            </a:pPr>
            <a:r>
              <a:rPr lang="en-GB" sz="2800" i="0" dirty="0">
                <a:solidFill>
                  <a:schemeClr val="tx1"/>
                </a:solidFill>
                <a:effectLst/>
              </a:rPr>
              <a:t>This project produced the following outputs and visualizations: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sz="1400" i="0" dirty="0">
                <a:solidFill>
                  <a:schemeClr val="tx1"/>
                </a:solidFill>
                <a:effectLst/>
              </a:rPr>
              <a:t>Exploratory Data Analysis (EDA) results 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sz="1400" i="0" dirty="0">
                <a:solidFill>
                  <a:schemeClr val="tx1"/>
                </a:solidFill>
                <a:effectLst/>
              </a:rPr>
              <a:t>Geospatial analytics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sz="1400" dirty="0">
                <a:solidFill>
                  <a:schemeClr val="tx1"/>
                </a:solidFill>
              </a:rPr>
              <a:t>Interactive dashboard</a:t>
            </a:r>
          </a:p>
          <a:p>
            <a:pPr marL="819150" lvl="2" indent="-457200">
              <a:buFont typeface="+mj-lt"/>
              <a:buAutoNum type="arabicPeriod"/>
            </a:pPr>
            <a:r>
              <a:rPr lang="en-GB" sz="1400" i="0" dirty="0">
                <a:solidFill>
                  <a:schemeClr val="tx1"/>
                </a:solidFill>
                <a:effectLst/>
              </a:rPr>
              <a:t>Predictive analysis of classification models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442E8E-37C2-487B-870C-2D6D735A9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01" y="3191867"/>
            <a:ext cx="2496442" cy="190823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2F75B6-D7DF-44D5-A965-AA890E09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07" y="3218872"/>
            <a:ext cx="2345765" cy="2634652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6A540-05CE-433F-B2F1-A637EA9FC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091" y="1382751"/>
            <a:ext cx="2350681" cy="151564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30B7B-4A9D-4352-8A66-45F757FA40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3" b="10631"/>
          <a:stretch/>
        </p:blipFill>
        <p:spPr>
          <a:xfrm>
            <a:off x="9067573" y="1382751"/>
            <a:ext cx="2547570" cy="151059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FIRST SUCCESSFUL GROUND LANDING DATE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Find the dates of the first successful landing outcome on ground pad.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MIN</a:t>
            </a:r>
            <a:r>
              <a:rPr lang="en-GB" dirty="0">
                <a:solidFill>
                  <a:schemeClr val="tx1"/>
                </a:solidFill>
              </a:rPr>
              <a:t> keyword is used to calculate the minimum of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DATE</a:t>
            </a:r>
            <a:r>
              <a:rPr lang="en-GB" dirty="0">
                <a:solidFill>
                  <a:schemeClr val="tx1"/>
                </a:solidFill>
              </a:rPr>
              <a:t> column, i.e. the first date, and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chemeClr val="tx1"/>
                </a:solidFill>
              </a:rPr>
              <a:t> keyword (and the associated condition) filters the results to only the successful ground pad landings.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323A5A-6436-4B65-9875-46D89671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462517"/>
            <a:ext cx="7837128" cy="1925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7CE297-E8D5-47EE-A874-5A05AD5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381" y="3081638"/>
            <a:ext cx="2412315" cy="694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549343-9BDE-4AD6-956A-51D7C55E2D4D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81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Successful Drone Ship Landing with Payload between 4000 and 6000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List the names of boosters which have successfully landed on drone ship and had payload mass greater than 4000 but less than 6000.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chemeClr val="tx1"/>
                </a:solidFill>
              </a:rPr>
              <a:t> keyword is used to filter the results to include only those that satisfy both conditions in the brackets (as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en-GB" dirty="0">
                <a:solidFill>
                  <a:schemeClr val="tx1"/>
                </a:solidFill>
              </a:rPr>
              <a:t> keyword is also used).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BETWEEN</a:t>
            </a:r>
            <a:r>
              <a:rPr lang="en-GB" dirty="0">
                <a:solidFill>
                  <a:schemeClr val="tx1"/>
                </a:solidFill>
              </a:rPr>
              <a:t> keyword allows for 4000 &lt; x &lt; 6000 values to be selected.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C3FEA7-96A8-4984-AD5D-6171B699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3" y="2684137"/>
            <a:ext cx="7851427" cy="14769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B6356-78B7-479A-A3F7-0FB23A057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609" y="2397655"/>
            <a:ext cx="2076084" cy="2062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10911A-B0A5-4963-A1A6-A1E9F9E4AD9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852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Total Number of Successful and Failure Mission Outcomes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Calculate the total number of successful and failure mission outcome.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r>
              <a:rPr lang="en-GB" dirty="0">
                <a:solidFill>
                  <a:schemeClr val="tx1"/>
                </a:solidFill>
              </a:rPr>
              <a:t> keyword is used to calculate the total number of mission outcomes, and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GROUPBY</a:t>
            </a:r>
            <a:r>
              <a:rPr lang="en-GB" dirty="0">
                <a:solidFill>
                  <a:schemeClr val="tx1"/>
                </a:solidFill>
              </a:rPr>
              <a:t> keyword is also used to group these results by the type of mission outcome.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68E7D9-81E5-4460-973D-88FDAF920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" y="2855146"/>
            <a:ext cx="7780536" cy="12157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3E184-31A4-44F6-8E04-B0422120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615" y="3009558"/>
            <a:ext cx="2458575" cy="838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0A55F6-95C7-4941-9E59-02BD45A5A209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103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Boosters Carried Maximum Payload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9219579" cy="4951413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List the names of the booster which have carried the maximum payload mass.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 subquery is used here.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en-GB" dirty="0">
                <a:solidFill>
                  <a:schemeClr val="tx1"/>
                </a:solidFill>
              </a:rPr>
              <a:t> statement within the brackets finds the maximum payload, and this value is used in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chemeClr val="tx1"/>
                </a:solidFill>
              </a:rPr>
              <a:t> condition.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DISTINCT</a:t>
            </a:r>
            <a:r>
              <a:rPr lang="en-GB" dirty="0">
                <a:solidFill>
                  <a:schemeClr val="tx1"/>
                </a:solidFill>
              </a:rPr>
              <a:t> keyword is then used to retrieve only distinct /unique booster versions. 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B41782-2457-491F-AB72-BBC3943EA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2606604"/>
            <a:ext cx="7812761" cy="16447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5836D-2FD9-429E-AE10-7F89B7A4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1819" y="1344672"/>
            <a:ext cx="1797395" cy="4168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7B3AE1-6D36-4754-9B2A-EE291B5EC6E6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60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2015 Launch Records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List the failed </a:t>
            </a:r>
            <a:r>
              <a:rPr lang="en-GB" dirty="0" err="1">
                <a:solidFill>
                  <a:schemeClr val="tx1"/>
                </a:solidFill>
              </a:rPr>
              <a:t>landing_outcomes</a:t>
            </a:r>
            <a:r>
              <a:rPr lang="en-GB" dirty="0">
                <a:solidFill>
                  <a:schemeClr val="tx1"/>
                </a:solidFill>
              </a:rPr>
              <a:t> in drone ship, their booster versions, and launch site names for in year 2015.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chemeClr val="tx1"/>
                </a:solidFill>
              </a:rPr>
              <a:t> keyword is used to filter the results for only failed landing outcomes,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en-GB" dirty="0">
                <a:solidFill>
                  <a:schemeClr val="tx1"/>
                </a:solidFill>
              </a:rPr>
              <a:t> only for the year of 2015. 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D49347-C0E6-4AA9-B25C-30060E24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96" y="2578315"/>
            <a:ext cx="7784504" cy="16388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B2688-64E0-47C0-BA64-C6A7DC60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981261"/>
            <a:ext cx="2457793" cy="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316B8CA-7D59-4050-A066-9B5625E6A76F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68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Rank Landing Outcomes Between 2010-06-04 and 2017-03-20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Rank the count of landing outcomes (such as Failure (drone ship) or Success (ground pad)) between the date 2010-06-04 and 2017-03-20, in descending order.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WHERE</a:t>
            </a:r>
            <a:r>
              <a:rPr lang="en-GB" dirty="0">
                <a:solidFill>
                  <a:schemeClr val="tx1"/>
                </a:solidFill>
              </a:rPr>
              <a:t> keyword is used with the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BETWEEN</a:t>
            </a:r>
            <a:r>
              <a:rPr lang="en-GB" dirty="0">
                <a:solidFill>
                  <a:schemeClr val="tx1"/>
                </a:solidFill>
              </a:rPr>
              <a:t> keyword to filter the results to dates only within those specified. The results are then grouped and ordered, using the keywords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GROUP BY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ORDER BY</a:t>
            </a:r>
            <a:r>
              <a:rPr lang="en-GB" dirty="0">
                <a:solidFill>
                  <a:schemeClr val="tx1"/>
                </a:solidFill>
              </a:rPr>
              <a:t>, respectively, where </a:t>
            </a:r>
            <a:r>
              <a:rPr lang="en-GB" dirty="0">
                <a:solidFill>
                  <a:schemeClr val="tx1"/>
                </a:solidFill>
                <a:latin typeface="Consolas" panose="020B0609020204030204" pitchFamily="49" charset="0"/>
              </a:rPr>
              <a:t>DESC</a:t>
            </a:r>
            <a:r>
              <a:rPr lang="en-GB" dirty="0">
                <a:solidFill>
                  <a:schemeClr val="tx1"/>
                </a:solidFill>
              </a:rPr>
              <a:t> is used to specify the descending order.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ACC389-5CD4-4704-8926-D2C2BC056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35" y="2438889"/>
            <a:ext cx="7789385" cy="19802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491BC-24C6-41C4-B191-B66AC1ED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384" y="2356683"/>
            <a:ext cx="2506531" cy="22244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0593BBD-21D6-4EFD-BA6D-CF55DBAFE911}"/>
              </a:ext>
            </a:extLst>
          </p:cNvPr>
          <p:cNvSpPr/>
          <p:nvPr/>
        </p:nvSpPr>
        <p:spPr>
          <a:xfrm>
            <a:off x="8412637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24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1277178"/>
            <a:ext cx="11386134" cy="3093154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LAUNCH SITES PROXIMITY ANALYSIS – FOLIUM INTERACTIVE MAP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03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ALL LAUNCH SITES ON A 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4458153"/>
            <a:ext cx="6051227" cy="2129771"/>
          </a:xfrm>
        </p:spPr>
        <p:txBody>
          <a:bodyPr anchor="ctr"/>
          <a:lstStyle/>
          <a:p>
            <a:r>
              <a:rPr lang="en-GB" dirty="0">
                <a:solidFill>
                  <a:schemeClr val="tx1"/>
                </a:solidFill>
              </a:rPr>
              <a:t>All SpaceX launch sites are on coasts of the United States of America, specifically Florida and California. 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E6953-316E-42EB-95D1-99F67DA41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3"/>
          <a:stretch/>
        </p:blipFill>
        <p:spPr>
          <a:xfrm>
            <a:off x="404813" y="1248491"/>
            <a:ext cx="5418250" cy="2972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A4898-110E-45CB-9796-031F12CC5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060" y="1250836"/>
            <a:ext cx="5065572" cy="2970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DAAF4-F0FD-496A-A5FD-EDD46E8D9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48" y="4448726"/>
            <a:ext cx="1800200" cy="21486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9D811-0565-48B1-B761-E038A313E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496" y="4458153"/>
            <a:ext cx="2849136" cy="21297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1E1EE-7A9E-47B1-8975-52E55A84DDFB}"/>
              </a:ext>
            </a:extLst>
          </p:cNvPr>
          <p:cNvCxnSpPr>
            <a:cxnSpLocks/>
          </p:cNvCxnSpPr>
          <p:nvPr/>
        </p:nvCxnSpPr>
        <p:spPr>
          <a:xfrm flipV="1">
            <a:off x="4657725" y="3021806"/>
            <a:ext cx="6115050" cy="7239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FF143-CEC6-4CA3-89FE-0F8B1F81702C}"/>
              </a:ext>
            </a:extLst>
          </p:cNvPr>
          <p:cNvCxnSpPr>
            <a:cxnSpLocks/>
          </p:cNvCxnSpPr>
          <p:nvPr/>
        </p:nvCxnSpPr>
        <p:spPr>
          <a:xfrm flipH="1">
            <a:off x="10439400" y="3255169"/>
            <a:ext cx="754856" cy="18629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9C3A5-0B3A-45AB-A779-91C6A72446F6}"/>
              </a:ext>
            </a:extLst>
          </p:cNvPr>
          <p:cNvCxnSpPr>
            <a:cxnSpLocks/>
          </p:cNvCxnSpPr>
          <p:nvPr/>
        </p:nvCxnSpPr>
        <p:spPr>
          <a:xfrm flipH="1" flipV="1">
            <a:off x="7997825" y="5254625"/>
            <a:ext cx="2273300" cy="3619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5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SUCCESS/FAILED LAUNCHES FOR EACH SITE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7174" y="1447801"/>
            <a:ext cx="5203825" cy="2139004"/>
          </a:xfrm>
        </p:spPr>
        <p:txBody>
          <a:bodyPr anchor="ctr"/>
          <a:lstStyle/>
          <a:p>
            <a:r>
              <a:rPr lang="en-GB" dirty="0">
                <a:solidFill>
                  <a:schemeClr val="tx1"/>
                </a:solidFill>
              </a:rPr>
              <a:t>Launches have been grouped into clusters, and annotated with green icons for successful launches, and red icons for failed launches.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3B8A-3CD7-47BB-B21C-38E0FA081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8" r="9066" b="33706"/>
          <a:stretch/>
        </p:blipFill>
        <p:spPr>
          <a:xfrm>
            <a:off x="373295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D76AB-E091-47AB-A966-C5CD296A8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68" t="15992" r="18660" b="13989"/>
          <a:stretch/>
        </p:blipFill>
        <p:spPr>
          <a:xfrm>
            <a:off x="6663712" y="4048112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C085B-B9D2-4EAC-82D4-CB8F3EE45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3" t="14943" r="18395" b="15057"/>
          <a:stretch/>
        </p:blipFill>
        <p:spPr>
          <a:xfrm>
            <a:off x="9740275" y="4043176"/>
            <a:ext cx="1880560" cy="22341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D8F57-0A7F-4E3A-9FD1-1C052BAC7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497" y="4625120"/>
            <a:ext cx="2362726" cy="168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2C343-0EF8-49CE-B308-CDA647A30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95" y="4436805"/>
            <a:ext cx="1732666" cy="1865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10C29-FACA-4FCC-8071-A538F22931E5}"/>
              </a:ext>
            </a:extLst>
          </p:cNvPr>
          <p:cNvCxnSpPr>
            <a:cxnSpLocks/>
          </p:cNvCxnSpPr>
          <p:nvPr/>
        </p:nvCxnSpPr>
        <p:spPr>
          <a:xfrm flipH="1">
            <a:off x="571165" y="2828925"/>
            <a:ext cx="286085" cy="15359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6C6886-0DA4-41B4-9089-8CC8574CAC1F}"/>
              </a:ext>
            </a:extLst>
          </p:cNvPr>
          <p:cNvCxnSpPr>
            <a:cxnSpLocks/>
          </p:cNvCxnSpPr>
          <p:nvPr/>
        </p:nvCxnSpPr>
        <p:spPr>
          <a:xfrm flipH="1">
            <a:off x="3590476" y="3374548"/>
            <a:ext cx="414911" cy="12125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FCB056-11ED-4BB9-8976-35C2C46E8C91}"/>
              </a:ext>
            </a:extLst>
          </p:cNvPr>
          <p:cNvCxnSpPr>
            <a:cxnSpLocks/>
          </p:cNvCxnSpPr>
          <p:nvPr/>
        </p:nvCxnSpPr>
        <p:spPr>
          <a:xfrm>
            <a:off x="4060031" y="3331369"/>
            <a:ext cx="2518707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/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393" y="4972188"/>
                <a:ext cx="299761" cy="369332"/>
              </a:xfrm>
              <a:prstGeom prst="rect">
                <a:avLst/>
              </a:prstGeom>
              <a:blipFill>
                <a:blip r:embed="rId7"/>
                <a:stretch>
                  <a:fillRect l="-10204" r="-10204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4CF0C46-6155-4C75-A554-8D2029DED5AE}"/>
              </a:ext>
            </a:extLst>
          </p:cNvPr>
          <p:cNvSpPr txBox="1"/>
          <p:nvPr/>
        </p:nvSpPr>
        <p:spPr>
          <a:xfrm>
            <a:off x="6663711" y="3586805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CCAFS SLC-40 and CCAFS LC-40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8EB93-4343-4D23-962B-7E16FEFDB7D0}"/>
              </a:ext>
            </a:extLst>
          </p:cNvPr>
          <p:cNvSpPr txBox="1"/>
          <p:nvPr/>
        </p:nvSpPr>
        <p:spPr>
          <a:xfrm>
            <a:off x="3682611" y="4217798"/>
            <a:ext cx="142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KSC LC-39A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C6D80A-8CB8-43E7-919A-881ECCFB1F0F}"/>
              </a:ext>
            </a:extLst>
          </p:cNvPr>
          <p:cNvSpPr txBox="1"/>
          <p:nvPr/>
        </p:nvSpPr>
        <p:spPr>
          <a:xfrm>
            <a:off x="529276" y="4012456"/>
            <a:ext cx="173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VAFB SLC-4E</a:t>
            </a:r>
          </a:p>
        </p:txBody>
      </p:sp>
    </p:spTree>
    <p:extLst>
      <p:ext uri="{BB962C8B-B14F-4D97-AF65-F5344CB8AC3E}">
        <p14:creationId xmlns:p14="http://schemas.microsoft.com/office/powerpoint/2010/main" val="3980941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PROXIMITY OF LAUNCH SITES TO OTHER POINTS OF INTEREST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68208" y="1196752"/>
            <a:ext cx="3826538" cy="2111402"/>
          </a:xfrm>
        </p:spPr>
        <p:txBody>
          <a:bodyPr>
            <a:normAutofit fontScale="92500" lnSpcReduction="20000"/>
          </a:bodyPr>
          <a:lstStyle/>
          <a:p>
            <a:r>
              <a:rPr lang="en-GB" sz="1200" dirty="0">
                <a:solidFill>
                  <a:schemeClr val="tx1"/>
                </a:solidFill>
              </a:rPr>
              <a:t>Are launch sites in close proximity to railways?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YES. The coastline is only 0.87 km due East.</a:t>
            </a:r>
          </a:p>
          <a:p>
            <a:r>
              <a:rPr lang="en-GB" sz="1200" b="0" dirty="0">
                <a:solidFill>
                  <a:schemeClr val="tx1"/>
                </a:solidFill>
                <a:effectLst/>
              </a:rPr>
              <a:t>Are launch sites in close proximity to highways?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tx1"/>
                </a:solidFill>
                <a:effectLst/>
              </a:rPr>
              <a:t>YES. </a:t>
            </a:r>
            <a:r>
              <a:rPr lang="en-GB" sz="1200" dirty="0">
                <a:solidFill>
                  <a:schemeClr val="tx1"/>
                </a:solidFill>
              </a:rPr>
              <a:t>The nearest highway is only 0.59km away. </a:t>
            </a:r>
          </a:p>
          <a:p>
            <a:r>
              <a:rPr lang="en-GB" sz="1200" b="0" dirty="0">
                <a:solidFill>
                  <a:schemeClr val="tx1"/>
                </a:solidFill>
                <a:effectLst/>
              </a:rPr>
              <a:t>Are launch sites in close proximity to railways?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tx1"/>
                </a:solidFill>
                <a:effectLst/>
              </a:rPr>
              <a:t>YES. </a:t>
            </a:r>
            <a:r>
              <a:rPr lang="en-GB" sz="1200" dirty="0">
                <a:solidFill>
                  <a:schemeClr val="tx1"/>
                </a:solidFill>
              </a:rPr>
              <a:t>The nearest railway is only 1.29 km away.</a:t>
            </a:r>
          </a:p>
          <a:p>
            <a:r>
              <a:rPr lang="en-GB" sz="1200" b="0" dirty="0">
                <a:solidFill>
                  <a:schemeClr val="tx1"/>
                </a:solidFill>
                <a:effectLst/>
              </a:rPr>
              <a:t>Do launch sites keep certain distance away from cities?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b="0" dirty="0">
                <a:solidFill>
                  <a:schemeClr val="tx1"/>
                </a:solidFill>
                <a:effectLst/>
              </a:rPr>
              <a:t>YES. </a:t>
            </a:r>
            <a:r>
              <a:rPr lang="en-GB" sz="1200" dirty="0">
                <a:solidFill>
                  <a:schemeClr val="tx1"/>
                </a:solidFill>
              </a:rPr>
              <a:t>The nearest city is 51.74 km away.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A4731-007A-47A7-94F7-484E3894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3366501"/>
            <a:ext cx="699615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85067-8CA6-4F75-9A4E-74946631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3381808"/>
            <a:ext cx="3826538" cy="2867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4E53BE-7195-40F2-8D36-E84661056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760" y="1766218"/>
            <a:ext cx="2734479" cy="13516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ABECE6-E742-4972-B0B5-12B361F46DE6}"/>
              </a:ext>
            </a:extLst>
          </p:cNvPr>
          <p:cNvSpPr txBox="1"/>
          <p:nvPr/>
        </p:nvSpPr>
        <p:spPr>
          <a:xfrm>
            <a:off x="479376" y="1766219"/>
            <a:ext cx="39236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Using the CCAFS SLC-40 launch site as an example site, we can understand more about the placement of launch sites.</a:t>
            </a:r>
          </a:p>
        </p:txBody>
      </p:sp>
    </p:spTree>
    <p:extLst>
      <p:ext uri="{BB962C8B-B14F-4D97-AF65-F5344CB8AC3E}">
        <p14:creationId xmlns:p14="http://schemas.microsoft.com/office/powerpoint/2010/main" val="156131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7A5FF-0E1F-2A1C-A1D8-668C6B35C819}"/>
              </a:ext>
            </a:extLst>
          </p:cNvPr>
          <p:cNvSpPr txBox="1"/>
          <p:nvPr/>
        </p:nvSpPr>
        <p:spPr>
          <a:xfrm>
            <a:off x="828068" y="1289953"/>
            <a:ext cx="1053011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Ubuntu"/>
                <a:ea typeface="+mn-ea"/>
                <a:cs typeface="+mn-cs"/>
              </a:rPr>
              <a:t>This project will ultimately predict if the Space X Falcon 9 first stage will land successfully.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2840"/>
            <a:ext cx="11386134" cy="207749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interactive dashboard  - Plotly Dash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12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0F202F-B05D-4A96-A811-E17C7C676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59" y="1468734"/>
            <a:ext cx="7977600" cy="45951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launch success count for all sites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16280" y="1447800"/>
            <a:ext cx="3194720" cy="4616097"/>
          </a:xfrm>
        </p:spPr>
        <p:txBody>
          <a:bodyPr anchor="ctr"/>
          <a:lstStyle/>
          <a:p>
            <a:r>
              <a:rPr lang="en-GB" dirty="0">
                <a:solidFill>
                  <a:schemeClr val="tx1"/>
                </a:solidFill>
              </a:rPr>
              <a:t>The launch site KSC LC-39 A had the most successful launches, with 41.7% of the total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2897864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Pie chart for the launch site with highest launch success ratio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FB0D1-5109-4692-9BF6-206A16AE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6" y="1468734"/>
            <a:ext cx="7975927" cy="4696569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tx1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1616" cy="366895"/>
              </a:xfrm>
              <a:prstGeom prst="rect">
                <a:avLst/>
              </a:prstGeom>
              <a:blipFill>
                <a:blip r:embed="rId3"/>
                <a:stretch>
                  <a:fillRect t="-163333" r="-7463" b="-240000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9AF9B85-3EFD-4AFE-94A4-8829DDD539C9}"/>
              </a:ext>
            </a:extLst>
          </p:cNvPr>
          <p:cNvSpPr txBox="1">
            <a:spLocks/>
          </p:cNvSpPr>
          <p:nvPr/>
        </p:nvSpPr>
        <p:spPr>
          <a:xfrm>
            <a:off x="8616280" y="1447800"/>
            <a:ext cx="3194720" cy="461609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The launch site KSC LC-39 A also had the highest rate of successful launches, with a 76.9%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317072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FE237DE-5068-439B-92F2-BC59C3C50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7365138" y="1129958"/>
            <a:ext cx="4562403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05F7CE-B552-4534-9640-58C6EBC20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"/>
          <a:stretch/>
        </p:blipFill>
        <p:spPr>
          <a:xfrm>
            <a:off x="7396716" y="3895276"/>
            <a:ext cx="4553025" cy="248729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Launch Outcome VS. Payload scatter plot for all sites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4" y="4367259"/>
            <a:ext cx="5968594" cy="203195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Plotting the launch outcome vs. payload for all sites shows a gap around 4000 kg, so it makes sense to split the data into 2 ranges: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0 – 4000 kg (low payloads)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4000 – 10000 kg (massive payloads)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From these 2 plots, it can be shown that the success for massive payloads is lower than that for low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It is also worth noting that some booster types (v1.0 and B5) have not been launched with massive payloads.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CF46-87EC-400B-B74C-E977A680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8" y="1139480"/>
            <a:ext cx="5968594" cy="311351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48518-4DB7-4DAD-B600-4D01734CCAF1}"/>
              </a:ext>
            </a:extLst>
          </p:cNvPr>
          <p:cNvCxnSpPr>
            <a:cxnSpLocks/>
          </p:cNvCxnSpPr>
          <p:nvPr/>
        </p:nvCxnSpPr>
        <p:spPr>
          <a:xfrm flipV="1">
            <a:off x="3317356" y="2146072"/>
            <a:ext cx="0" cy="192714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F897C79-8842-4030-B024-07ED06BBDBE1}"/>
              </a:ext>
            </a:extLst>
          </p:cNvPr>
          <p:cNvSpPr/>
          <p:nvPr/>
        </p:nvSpPr>
        <p:spPr>
          <a:xfrm>
            <a:off x="1498304" y="2901405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86139-AE5C-472D-A07E-F0EAE9BE67BE}"/>
              </a:ext>
            </a:extLst>
          </p:cNvPr>
          <p:cNvSpPr/>
          <p:nvPr/>
        </p:nvSpPr>
        <p:spPr>
          <a:xfrm>
            <a:off x="3477859" y="2898893"/>
            <a:ext cx="314639" cy="314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92F50B-038A-41B2-86BA-90EAF2CD9EEA}"/>
              </a:ext>
            </a:extLst>
          </p:cNvPr>
          <p:cNvSpPr/>
          <p:nvPr/>
        </p:nvSpPr>
        <p:spPr>
          <a:xfrm>
            <a:off x="7221138" y="985958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3B9AA0-D0D2-43E3-86A3-76CEFB47747A}"/>
              </a:ext>
            </a:extLst>
          </p:cNvPr>
          <p:cNvSpPr/>
          <p:nvPr/>
        </p:nvSpPr>
        <p:spPr>
          <a:xfrm>
            <a:off x="7252716" y="375127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C7FF4-3442-4BB5-BF1C-9D892092DB5A}"/>
              </a:ext>
            </a:extLst>
          </p:cNvPr>
          <p:cNvSpPr txBox="1"/>
          <p:nvPr/>
        </p:nvSpPr>
        <p:spPr>
          <a:xfrm>
            <a:off x="1803749" y="2925918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Low payloads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9B27C-493F-44E9-A644-15B842A0F7A6}"/>
              </a:ext>
            </a:extLst>
          </p:cNvPr>
          <p:cNvSpPr txBox="1"/>
          <p:nvPr/>
        </p:nvSpPr>
        <p:spPr>
          <a:xfrm>
            <a:off x="3791744" y="2924488"/>
            <a:ext cx="1186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Massive payloads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/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b="0" dirty="0">
                    <a:solidFill>
                      <a:schemeClr val="tx1"/>
                    </a:solidFill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GB" sz="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496" y="6465888"/>
                <a:ext cx="1224822" cy="366895"/>
              </a:xfrm>
              <a:prstGeom prst="rect">
                <a:avLst/>
              </a:prstGeom>
              <a:blipFill>
                <a:blip r:embed="rId5"/>
                <a:stretch>
                  <a:fillRect t="-163333" r="-7463" b="-240000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992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2840"/>
            <a:ext cx="11386134" cy="207749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PREDICTIVE ANALYSIS - CLASSIFICATION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651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CLASSIFICATION ACCURACY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5619179" cy="495141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Plotting the Accuracy Score and Best Score for each classification algorithm produces the following result: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Decision Tree model has the highest classification accuracy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Accuracy Score is 94.44%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Best Score is 90.36%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D02367-7FCC-49B8-B6BB-E790CF50A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1" y="4077072"/>
            <a:ext cx="4020111" cy="1390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62C84B8-9330-40BA-81B8-2112EABB7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761250"/>
            <a:ext cx="5155287" cy="27919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5696640-61FB-433D-8A2E-2CA097153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341782"/>
            <a:ext cx="5155286" cy="2265465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8719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Confusion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28048" y="1447800"/>
            <a:ext cx="5282952" cy="49514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As shown previously, best performing classification model is the Decision Tree model, with an accuracy of 94.44%.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other 17 results are correctly classified (5 did not land, 12 did land).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38452BA8-55EA-471E-B267-F26925DD0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" y="1504662"/>
            <a:ext cx="5835204" cy="4460334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1433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875003"/>
            <a:ext cx="11386134" cy="106182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CONCLUSIONS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58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8066241" cy="4951413"/>
          </a:xfrm>
        </p:spPr>
        <p:txBody>
          <a:bodyPr>
            <a:normAutofit fontScale="925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Between 2010 and 2013, all landings were unsuccessful (as the success rate is 0).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After 2013, the success rate generally increased, despite small dips in </a:t>
            </a:r>
            <a:r>
              <a:rPr lang="en-GB" sz="1050" dirty="0">
                <a:solidFill>
                  <a:schemeClr val="tx1"/>
                </a:solidFill>
              </a:rPr>
              <a:t>2018 and 2020.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tx1"/>
                </a:solidFill>
              </a:rPr>
              <a:t>After 2016, there was always a greater than 50% chance of success.</a:t>
            </a:r>
          </a:p>
          <a:p>
            <a:pPr marL="349250" lvl="1" indent="-1714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Orbit types ES-L1, GEO, HEO, and SSO, have the highest (100%) success rate.</a:t>
            </a:r>
          </a:p>
          <a:p>
            <a:pPr lvl="2"/>
            <a:r>
              <a:rPr lang="en-GB" sz="1200" dirty="0">
                <a:solidFill>
                  <a:schemeClr val="tx1"/>
                </a:solidFill>
              </a:rPr>
              <a:t>The 100% success rate of GEO, HEO, and ES-L1 orbits can be explained by only having 1 flight into the respective orbits. </a:t>
            </a:r>
          </a:p>
          <a:p>
            <a:pPr lvl="2"/>
            <a:r>
              <a:rPr lang="en-GB" sz="1200" dirty="0">
                <a:solidFill>
                  <a:schemeClr val="tx1"/>
                </a:solidFill>
              </a:rPr>
              <a:t>The 100% success rate in SSO is more impressive, with 5 successful flights.</a:t>
            </a:r>
          </a:p>
          <a:p>
            <a:pPr lvl="2"/>
            <a:r>
              <a:rPr lang="en-GB" sz="1200" dirty="0">
                <a:solidFill>
                  <a:schemeClr val="tx1"/>
                </a:solidFill>
              </a:rPr>
              <a:t>The orbit types PO, ISS, and LEO, have more success with heavy payloads:</a:t>
            </a:r>
          </a:p>
          <a:p>
            <a:pPr lvl="2"/>
            <a:r>
              <a:rPr lang="en-GB" sz="1200" dirty="0">
                <a:solidFill>
                  <a:schemeClr val="tx1"/>
                </a:solidFill>
              </a:rPr>
              <a:t>VLEO (Very Low Earth Orbit) launches are associated with heavier payloads, which makes intuitive sense.</a:t>
            </a:r>
          </a:p>
          <a:p>
            <a:pPr lvl="1"/>
            <a:endParaRPr lang="en-GB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The launch site KSC LC-39 A had the most successful launches, with 41.7% of the total successful launches, and also the highest rate of successful launches, with a 76.9% success rate.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The success for massive payloads (over 4000kg) is lower than that for low payloads.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The best performing classification model is the Decision Tree model, with an accuracy of 94.44%.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AB9C7E-9F36-442F-B2CA-867B86B95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353" y="1460632"/>
            <a:ext cx="1450107" cy="9879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564E096-29E5-4B66-AD8E-B2B2785A3592}"/>
              </a:ext>
            </a:extLst>
          </p:cNvPr>
          <p:cNvGrpSpPr/>
          <p:nvPr/>
        </p:nvGrpSpPr>
        <p:grpSpPr>
          <a:xfrm>
            <a:off x="8471054" y="2719305"/>
            <a:ext cx="3404705" cy="989978"/>
            <a:chOff x="8471054" y="2690634"/>
            <a:chExt cx="3404705" cy="989978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255572AB-0488-4295-9F76-6644A535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83B84E-793F-46C7-B885-28AB2EE5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FCC9948-E1E4-4C33-AD1B-66E1EFB60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139" y="3980035"/>
            <a:ext cx="1848534" cy="96428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279BAC3-BC82-4D04-A7E0-21C8A58695A6}"/>
              </a:ext>
            </a:extLst>
          </p:cNvPr>
          <p:cNvGrpSpPr/>
          <p:nvPr/>
        </p:nvGrpSpPr>
        <p:grpSpPr>
          <a:xfrm>
            <a:off x="8471054" y="5215074"/>
            <a:ext cx="3404705" cy="976998"/>
            <a:chOff x="8471054" y="5215074"/>
            <a:chExt cx="3404705" cy="976998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85E3C5A5-C061-4F25-A747-A2583DD8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9" name="Picture 8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E238F02F-1A57-4F59-82AD-DA2E7484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998632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1858963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 COLLECTION – space x REST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099A1-48BE-40EF-8C62-B563FE680D62}"/>
              </a:ext>
            </a:extLst>
          </p:cNvPr>
          <p:cNvSpPr txBox="1"/>
          <p:nvPr/>
        </p:nvSpPr>
        <p:spPr>
          <a:xfrm>
            <a:off x="154062" y="1887765"/>
            <a:ext cx="92543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Custom functions to retrieve the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Custom logic to clean the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B9C8A0-8640-47D3-B185-30DC8761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775" y="1691517"/>
            <a:ext cx="4176464" cy="2198916"/>
          </a:xfrm>
          <a:prstGeom prst="roundRect">
            <a:avLst>
              <a:gd name="adj" fmla="val 1708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25448A-C384-4DF2-B9BF-A96687A7C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1" y="4038950"/>
            <a:ext cx="4176464" cy="2414386"/>
          </a:xfrm>
          <a:prstGeom prst="roundRect">
            <a:avLst>
              <a:gd name="adj" fmla="val 2823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53016-BAA8-40A7-B983-27AD4344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3" y="4238733"/>
            <a:ext cx="5806298" cy="2014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928871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DATA COLLECTION – WEB SCRAPING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F96D5-27AA-4B7D-BE40-8798D1CCEA6F}"/>
              </a:ext>
            </a:extLst>
          </p:cNvPr>
          <p:cNvSpPr txBox="1"/>
          <p:nvPr/>
        </p:nvSpPr>
        <p:spPr>
          <a:xfrm>
            <a:off x="233576" y="1522240"/>
            <a:ext cx="45173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Custom functions for web scraping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 logic to fill up the launch_dict values with values from the launch tables</a:t>
            </a:r>
            <a:endParaRPr lang="en-GB" sz="16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73C304-83A3-4986-BB7D-679AC41AE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t="4850" r="39069" b="2751"/>
          <a:stretch/>
        </p:blipFill>
        <p:spPr>
          <a:xfrm>
            <a:off x="8339754" y="1620077"/>
            <a:ext cx="3024336" cy="4843333"/>
          </a:xfrm>
          <a:prstGeom prst="roundRect">
            <a:avLst>
              <a:gd name="adj" fmla="val 819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AC72B9-BD42-4F36-881C-B985120BAC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" t="7070" r="29255" b="6330"/>
          <a:stretch/>
        </p:blipFill>
        <p:spPr>
          <a:xfrm>
            <a:off x="3814175" y="2432305"/>
            <a:ext cx="4226042" cy="4031106"/>
          </a:xfrm>
          <a:prstGeom prst="roundRect">
            <a:avLst>
              <a:gd name="adj" fmla="val 2206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339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22DA3B6-DC47-4B36-985D-C5E3E531C22F}"/>
              </a:ext>
            </a:extLst>
          </p:cNvPr>
          <p:cNvSpPr>
            <a:spLocks noGrp="1"/>
          </p:cNvSpPr>
          <p:nvPr/>
        </p:nvSpPr>
        <p:spPr>
          <a:xfrm>
            <a:off x="392907" y="1514692"/>
            <a:ext cx="11406187" cy="4951413"/>
          </a:xfrm>
          <a:prstGeom prst="rect">
            <a:avLst/>
          </a:prstGeom>
        </p:spPr>
        <p:txBody>
          <a:bodyPr vert="horz" lIns="0" tIns="0" rIns="0" bIns="0" numCol="2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Data Collection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Making GET requests to the SpaceX REST API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Web Scraping</a:t>
            </a:r>
            <a:endParaRPr lang="en-GB" sz="11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Data Wrangling 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Using the 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GB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fillna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  <a:r>
              <a:rPr lang="en-GB" sz="1400" dirty="0">
                <a:solidFill>
                  <a:schemeClr val="tx1"/>
                </a:solidFill>
              </a:rPr>
              <a:t> method to remove NaN values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Using the </a:t>
            </a:r>
            <a:r>
              <a:rPr lang="en-GB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.value_counts()</a:t>
            </a:r>
            <a:r>
              <a:rPr lang="en-GB" sz="1400" dirty="0">
                <a:solidFill>
                  <a:schemeClr val="tx1"/>
                </a:solidFill>
              </a:rPr>
              <a:t> method to determine the following:</a:t>
            </a:r>
          </a:p>
          <a:p>
            <a:pPr marL="704850" lvl="2" indent="-342900"/>
            <a:r>
              <a:rPr lang="en-GB" sz="1200" dirty="0">
                <a:solidFill>
                  <a:schemeClr val="tx1"/>
                </a:solidFill>
              </a:rPr>
              <a:t>Number of launches on each site</a:t>
            </a:r>
          </a:p>
          <a:p>
            <a:pPr marL="704850" lvl="2" indent="-342900"/>
            <a:r>
              <a:rPr lang="en-GB" sz="1200" dirty="0">
                <a:solidFill>
                  <a:schemeClr val="tx1"/>
                </a:solidFill>
              </a:rPr>
              <a:t>Number and occurrence of each orbit</a:t>
            </a:r>
          </a:p>
          <a:p>
            <a:pPr marL="704850" lvl="2" indent="-342900"/>
            <a:r>
              <a:rPr lang="en-GB" sz="1200" dirty="0">
                <a:solidFill>
                  <a:schemeClr val="tx1"/>
                </a:solidFill>
              </a:rPr>
              <a:t>Number and occurrence of mission outcome per orbit type</a:t>
            </a:r>
          </a:p>
          <a:p>
            <a:pPr marL="520700" lvl="1" indent="-342900"/>
            <a:r>
              <a:rPr lang="en-GB" sz="1400" dirty="0">
                <a:solidFill>
                  <a:schemeClr val="tx1"/>
                </a:solidFill>
              </a:rPr>
              <a:t>Creating a landing outcome label that shows the following:</a:t>
            </a:r>
          </a:p>
          <a:p>
            <a:pPr marL="704850" lvl="2" indent="-342900"/>
            <a:r>
              <a:rPr lang="en-GB" sz="1200" dirty="0">
                <a:solidFill>
                  <a:schemeClr val="tx1"/>
                </a:solidFill>
              </a:rPr>
              <a:t>0 when the booster did not land successfully</a:t>
            </a:r>
          </a:p>
          <a:p>
            <a:pPr marL="704850" lvl="2" indent="-342900"/>
            <a:r>
              <a:rPr lang="en-GB" sz="1200" dirty="0">
                <a:solidFill>
                  <a:schemeClr val="tx1"/>
                </a:solidFill>
              </a:rPr>
              <a:t>1 when the booster did land successfully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Exploratory Data Analysis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Using SQL queries to manipulate and evaluate the SpaceX dataset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Using Pandas and Matplotlib to visualize relationships between variables, and determine patterns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Interactive Visual Analytics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Geospatial analytics using Folium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Creating an interactive dashboard using Plotly Dash</a:t>
            </a:r>
            <a:endParaRPr lang="en-GB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600" dirty="0">
                <a:solidFill>
                  <a:schemeClr val="tx1"/>
                </a:solidFill>
              </a:rPr>
              <a:t>Data Modelling and Evaluation</a:t>
            </a:r>
          </a:p>
          <a:p>
            <a:pPr marL="5207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Using Scikit-Learn to:</a:t>
            </a:r>
          </a:p>
          <a:p>
            <a:pPr marL="704850" lvl="2" indent="-342900"/>
            <a:r>
              <a:rPr lang="en-GB" sz="1200" dirty="0">
                <a:solidFill>
                  <a:schemeClr val="tx1"/>
                </a:solidFill>
              </a:rPr>
              <a:t>Pre-process (standardize) the data</a:t>
            </a:r>
          </a:p>
          <a:p>
            <a:pPr marL="704850" lvl="2" indent="-342900"/>
            <a:r>
              <a:rPr lang="en-GB" sz="1200" dirty="0">
                <a:solidFill>
                  <a:schemeClr val="tx1"/>
                </a:solidFill>
              </a:rPr>
              <a:t>Split the data into training and testing data using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train_test_split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704850" lvl="2" indent="-342900"/>
            <a:r>
              <a:rPr lang="en-GB" sz="1200" dirty="0">
                <a:solidFill>
                  <a:schemeClr val="tx1"/>
                </a:solidFill>
              </a:rPr>
              <a:t>Train different classification models</a:t>
            </a:r>
          </a:p>
          <a:p>
            <a:pPr marL="704850" lvl="2" indent="-342900"/>
            <a:r>
              <a:rPr lang="en-GB" sz="1200" dirty="0">
                <a:solidFill>
                  <a:schemeClr val="tx1"/>
                </a:solidFill>
              </a:rPr>
              <a:t>Find hyperparameters using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GridSearchCV</a:t>
            </a:r>
          </a:p>
          <a:p>
            <a:pPr marL="520700" lvl="1" indent="-342900"/>
            <a:r>
              <a:rPr lang="en-GB" sz="1400" dirty="0">
                <a:solidFill>
                  <a:schemeClr val="tx1"/>
                </a:solidFill>
              </a:rPr>
              <a:t>Plotting confusion matrices for each classification model</a:t>
            </a:r>
          </a:p>
          <a:p>
            <a:pPr marL="520700" lvl="1" indent="-342900"/>
            <a:r>
              <a:rPr lang="en-GB" sz="1400" dirty="0">
                <a:solidFill>
                  <a:schemeClr val="tx1"/>
                </a:solidFill>
              </a:rPr>
              <a:t>Assessing the accuracy of each classification model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103">
            <a:extLst>
              <a:ext uri="{FF2B5EF4-FFF2-40B4-BE49-F238E27FC236}">
                <a16:creationId xmlns:a16="http://schemas.microsoft.com/office/drawing/2014/main" id="{2F0C2330-BF1D-4503-B900-3E52703BF8F7}"/>
              </a:ext>
            </a:extLst>
          </p:cNvPr>
          <p:cNvSpPr txBox="1"/>
          <p:nvPr/>
        </p:nvSpPr>
        <p:spPr>
          <a:xfrm>
            <a:off x="121550" y="1719327"/>
            <a:ext cx="64627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A4B77-B14B-4AED-97DA-838569B509F9}"/>
              </a:ext>
            </a:extLst>
          </p:cNvPr>
          <p:cNvGrpSpPr/>
          <p:nvPr/>
        </p:nvGrpSpPr>
        <p:grpSpPr>
          <a:xfrm>
            <a:off x="6930997" y="1327330"/>
            <a:ext cx="4032448" cy="1230027"/>
            <a:chOff x="6816081" y="381857"/>
            <a:chExt cx="4032448" cy="123002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7D9EF03-0D98-4A64-B0CA-E0D795AFB3A9}"/>
                </a:ext>
              </a:extLst>
            </p:cNvPr>
            <p:cNvGrpSpPr/>
            <p:nvPr/>
          </p:nvGrpSpPr>
          <p:grpSpPr>
            <a:xfrm>
              <a:off x="6881244" y="438325"/>
              <a:ext cx="3902122" cy="1117087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D94EE98-C8BA-4088-9399-E3A6F9352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49F80C29-BD4E-4670-AFF0-F59E3060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D5E40F14-C243-45DC-A9AD-C3E089B08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F77E3BE-FFD1-49D0-912B-FD6FB1D4A716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8EC541-DE3E-4EBC-81B6-66449314609B}"/>
              </a:ext>
            </a:extLst>
          </p:cNvPr>
          <p:cNvGrpSpPr/>
          <p:nvPr/>
        </p:nvGrpSpPr>
        <p:grpSpPr>
          <a:xfrm>
            <a:off x="5901835" y="2575991"/>
            <a:ext cx="6213910" cy="2004869"/>
            <a:chOff x="5930762" y="1809537"/>
            <a:chExt cx="6213910" cy="24031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E1813E3-CDF6-4256-8F01-D02553A05958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77E6190-5DA5-4D5A-96BA-1CD9654D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87CE674-95E2-41B5-BCC7-71DE5D1AE7EA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C4F55A5F-87B2-4210-A9EC-0FE7EF6DDB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8F30D176-1F26-4574-A3AE-DF6724CE7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A39E6D6-5F71-4F33-B2F9-97EF92422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887B57B-681F-4AFC-A510-8BB5A325AEEC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8B6911-FF5D-43E7-9056-26CA6E55DD15}"/>
              </a:ext>
            </a:extLst>
          </p:cNvPr>
          <p:cNvGrpSpPr/>
          <p:nvPr/>
        </p:nvGrpSpPr>
        <p:grpSpPr>
          <a:xfrm>
            <a:off x="7743094" y="4680327"/>
            <a:ext cx="2457265" cy="504475"/>
            <a:chOff x="7798656" y="4467569"/>
            <a:chExt cx="2457265" cy="50447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B42FB22-101C-4599-82AD-6BFBBEB3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2364969-3AD7-48C4-8FC6-EC50B8447038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F9CF10-30F9-48AF-A7CC-7062B101402C}"/>
              </a:ext>
            </a:extLst>
          </p:cNvPr>
          <p:cNvGrpSpPr/>
          <p:nvPr/>
        </p:nvGrpSpPr>
        <p:grpSpPr>
          <a:xfrm>
            <a:off x="6279102" y="5295712"/>
            <a:ext cx="5435105" cy="1275400"/>
            <a:chOff x="6349527" y="5155553"/>
            <a:chExt cx="5435105" cy="12754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12E12DA-CB43-4C1A-9866-8734870251A9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7A64E16-D0A2-4B21-AA7C-834EE712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951F1BE-38E1-436B-BBA3-872D5BB6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14F7056-FDCE-4BAB-B67C-3EA71DF9F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A81A195-2676-44C4-896D-689E59A38CEC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31E096-CF07-4BAD-9BB4-326F2C912DFC}"/>
              </a:ext>
            </a:extLst>
          </p:cNvPr>
          <p:cNvGrpSpPr/>
          <p:nvPr/>
        </p:nvGrpSpPr>
        <p:grpSpPr>
          <a:xfrm>
            <a:off x="225611" y="2804938"/>
            <a:ext cx="5286711" cy="3540386"/>
            <a:chOff x="266920" y="2198973"/>
            <a:chExt cx="5286711" cy="418235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5A5E703-357F-4EF5-B517-4985A9130901}"/>
                </a:ext>
              </a:extLst>
            </p:cNvPr>
            <p:cNvSpPr/>
            <p:nvPr/>
          </p:nvSpPr>
          <p:spPr>
            <a:xfrm>
              <a:off x="266920" y="2198973"/>
              <a:ext cx="5279389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Make a GET response to the SpaceX REST API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Convert the response to a .json file then to a Pandas DataFrame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C1BC811-1AB8-44D5-AE89-6B3B0BEE0976}"/>
                </a:ext>
              </a:extLst>
            </p:cNvPr>
            <p:cNvSpPr/>
            <p:nvPr/>
          </p:nvSpPr>
          <p:spPr>
            <a:xfrm>
              <a:off x="273946" y="3183133"/>
              <a:ext cx="5279685" cy="952381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logic to clean the data (see Appendix)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Define lists for data to be stored in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Call custom functions (see Appendix) to retrieve data and fill the lists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these lists as values in a dictionary and construct the dataset 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C6252E2-606D-4907-8C99-DEA8C3F3654C}"/>
                </a:ext>
              </a:extLst>
            </p:cNvPr>
            <p:cNvSpPr/>
            <p:nvPr/>
          </p:nvSpPr>
          <p:spPr>
            <a:xfrm>
              <a:off x="273946" y="4602358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Pandas DataFrame from the constructed dictionary dataset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D331684-A308-4CCB-8AE8-62715ED400F4}"/>
                </a:ext>
              </a:extLst>
            </p:cNvPr>
            <p:cNvSpPr/>
            <p:nvPr/>
          </p:nvSpPr>
          <p:spPr>
            <a:xfrm>
              <a:off x="273946" y="5428947"/>
              <a:ext cx="5279685" cy="952381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Filter the DataFrame to only include Falcon 9 launches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Reset the FlightNumber column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Replace missing values of PayloadMass with the mean PayloadMass value</a:t>
              </a: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55527BD4-3745-6AC7-1CB3-18E18DBC4FF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7705CB-E1C2-4BF4-9E9D-C843ED679950}"/>
              </a:ext>
            </a:extLst>
          </p:cNvPr>
          <p:cNvSpPr/>
          <p:nvPr/>
        </p:nvSpPr>
        <p:spPr>
          <a:xfrm>
            <a:off x="7917300" y="257219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600" dirty="0" err="1"/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A4A44B8E-D348-4CB3-83E2-601D9AC90427}"/>
              </a:ext>
            </a:extLst>
          </p:cNvPr>
          <p:cNvSpPr txBox="1"/>
          <p:nvPr/>
        </p:nvSpPr>
        <p:spPr>
          <a:xfrm>
            <a:off x="165519" y="1576077"/>
            <a:ext cx="5709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Web scraping to collect Falcon 9 historical launch records from a Wikipedia page titled List of Falcon 9 and Falcon Heavy launches.</a:t>
            </a:r>
            <a:endParaRPr lang="en-US" sz="16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B459F7-1B9F-459C-BC06-767291EFDCD1}"/>
              </a:ext>
            </a:extLst>
          </p:cNvPr>
          <p:cNvGrpSpPr/>
          <p:nvPr/>
        </p:nvGrpSpPr>
        <p:grpSpPr>
          <a:xfrm>
            <a:off x="6230850" y="1565752"/>
            <a:ext cx="5604576" cy="802525"/>
            <a:chOff x="6192442" y="859995"/>
            <a:chExt cx="5952229" cy="84640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2A782CB-FBF8-480B-9344-F1A3121A28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19"/>
            <a:stretch/>
          </p:blipFill>
          <p:spPr>
            <a:xfrm>
              <a:off x="6192442" y="859995"/>
              <a:ext cx="5952229" cy="3192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94D50CC-53FA-4221-81D3-C6F344821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8986" y="1153391"/>
              <a:ext cx="2993092" cy="5530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44FE2AD-8293-4A18-9CD6-4214211CE245}"/>
              </a:ext>
            </a:extLst>
          </p:cNvPr>
          <p:cNvGrpSpPr/>
          <p:nvPr/>
        </p:nvGrpSpPr>
        <p:grpSpPr>
          <a:xfrm>
            <a:off x="7988348" y="2613045"/>
            <a:ext cx="1849112" cy="310814"/>
            <a:chOff x="7926045" y="1949064"/>
            <a:chExt cx="1963813" cy="32780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BADA638-DD2C-45D4-97B8-F5490790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0121EAB-24D4-4312-8BC0-A550484A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B98088E-6604-4D67-A1EC-1614BA29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5230" y="3130052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F7C2E8E-94D3-4BB8-80CE-7A7EAD67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1231" y="4495306"/>
            <a:ext cx="3440063" cy="1748990"/>
          </a:xfrm>
          <a:prstGeom prst="roundRect">
            <a:avLst>
              <a:gd name="adj" fmla="val 5730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76D75B-05EA-4B19-B6D3-B418F14B0ADD}"/>
              </a:ext>
            </a:extLst>
          </p:cNvPr>
          <p:cNvGrpSpPr/>
          <p:nvPr/>
        </p:nvGrpSpPr>
        <p:grpSpPr>
          <a:xfrm>
            <a:off x="8193180" y="6363672"/>
            <a:ext cx="1656184" cy="214080"/>
            <a:chOff x="8256240" y="6527288"/>
            <a:chExt cx="1656184" cy="21408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04DB5DA-393F-422D-A930-C03E8FAE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6C10BC8-0BF1-413F-B10D-1C5366151463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pt-P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00" dirty="0" err="1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C8CD23-1B6A-44BA-8736-7C171EE6EF30}"/>
              </a:ext>
            </a:extLst>
          </p:cNvPr>
          <p:cNvSpPr/>
          <p:nvPr/>
        </p:nvSpPr>
        <p:spPr>
          <a:xfrm>
            <a:off x="302492" y="2441128"/>
            <a:ext cx="5279389" cy="517317"/>
          </a:xfrm>
          <a:prstGeom prst="roundRect">
            <a:avLst>
              <a:gd name="adj" fmla="val 9723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Request the HTML page from the static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Assign the response to an object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CEF0B9A-0F09-4660-86B1-07EF3DC71DEF}"/>
              </a:ext>
            </a:extLst>
          </p:cNvPr>
          <p:cNvSpPr/>
          <p:nvPr/>
        </p:nvSpPr>
        <p:spPr>
          <a:xfrm>
            <a:off x="309518" y="3341443"/>
            <a:ext cx="5279685" cy="517318"/>
          </a:xfrm>
          <a:prstGeom prst="roundRect">
            <a:avLst>
              <a:gd name="adj" fmla="val 9723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Create a BeautifulSoup object from the HTML response object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Find all tables within the HTML page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385DFA2-E084-4E8A-A64B-2ECACEE0EA10}"/>
              </a:ext>
            </a:extLst>
          </p:cNvPr>
          <p:cNvSpPr/>
          <p:nvPr/>
        </p:nvSpPr>
        <p:spPr>
          <a:xfrm>
            <a:off x="309518" y="5142075"/>
            <a:ext cx="5279685" cy="738664"/>
          </a:xfrm>
          <a:prstGeom prst="roundRect">
            <a:avLst>
              <a:gd name="adj" fmla="val 9723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the column names as keys in a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custom functions and logic to parse all launch tables </a:t>
            </a:r>
            <a:r>
              <a:rPr lang="en-GB" sz="1200" dirty="0">
                <a:solidFill>
                  <a:schemeClr val="accent1"/>
                </a:solidFill>
              </a:rPr>
              <a:t>(see Appendix) </a:t>
            </a:r>
            <a:r>
              <a:rPr lang="en-GB" sz="1200" dirty="0">
                <a:solidFill>
                  <a:schemeClr val="tx1"/>
                </a:solidFill>
              </a:rPr>
              <a:t>to fill the dictionary values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C70F49-C9CD-4930-90C2-C2E9F0A1C606}"/>
              </a:ext>
            </a:extLst>
          </p:cNvPr>
          <p:cNvSpPr/>
          <p:nvPr/>
        </p:nvSpPr>
        <p:spPr>
          <a:xfrm>
            <a:off x="309518" y="6263737"/>
            <a:ext cx="5279685" cy="359746"/>
          </a:xfrm>
          <a:prstGeom prst="roundRect">
            <a:avLst>
              <a:gd name="adj" fmla="val 9723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Convert the dictionary to a Pandas DataFrame ready for export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090EF49-CE73-4961-B2C7-1E72A88061A7}"/>
              </a:ext>
            </a:extLst>
          </p:cNvPr>
          <p:cNvSpPr/>
          <p:nvPr/>
        </p:nvSpPr>
        <p:spPr>
          <a:xfrm>
            <a:off x="309518" y="4241759"/>
            <a:ext cx="5279685" cy="517318"/>
          </a:xfrm>
          <a:prstGeom prst="roundRect">
            <a:avLst>
              <a:gd name="adj" fmla="val 9723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Collect all column header names from the tables found within the HTML page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9CF67DA-B6BD-442A-9E3B-E9F82178A808}"/>
              </a:ext>
            </a:extLst>
          </p:cNvPr>
          <p:cNvSpPr/>
          <p:nvPr/>
        </p:nvSpPr>
        <p:spPr>
          <a:xfrm>
            <a:off x="6190093" y="1546597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534818" y="63664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/>
        </p:nvSpPr>
        <p:spPr>
          <a:xfrm>
            <a:off x="318732" y="1435143"/>
            <a:ext cx="6339259" cy="1765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r>
              <a:rPr lang="en-GB" sz="1600" dirty="0">
                <a:solidFill>
                  <a:schemeClr val="tx1"/>
                </a:solidFill>
              </a:rPr>
              <a:t>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The SpaceX dataset contains several Space X  launch facilities, and each location is in the 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LaunchSite</a:t>
            </a:r>
            <a:r>
              <a:rPr lang="en-GB" sz="1400" dirty="0">
                <a:solidFill>
                  <a:schemeClr val="tx1"/>
                </a:solidFill>
              </a:rPr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Each launch aims to a dedicated orbit, and some of the common orbit types are shown in the figure below. The orbit type is in the </a:t>
            </a:r>
            <a:r>
              <a:rPr lang="en-GB" sz="1400" dirty="0">
                <a:solidFill>
                  <a:schemeClr val="tx1"/>
                </a:solidFill>
                <a:latin typeface="Consolas" panose="020B0609020204030204" pitchFamily="49" charset="0"/>
              </a:rPr>
              <a:t>Orbit</a:t>
            </a:r>
            <a:r>
              <a:rPr lang="en-GB" sz="1400" dirty="0">
                <a:solidFill>
                  <a:schemeClr val="tx1"/>
                </a:solidFill>
              </a:rPr>
              <a:t>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lvl="1" indent="0">
              <a:buNone/>
            </a:pPr>
            <a:r>
              <a:rPr lang="en-GB" sz="1600" dirty="0">
                <a:solidFill>
                  <a:schemeClr val="tx1"/>
                </a:solidFill>
              </a:rPr>
              <a:t>Initial Data Exploration: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Using the </a:t>
            </a:r>
            <a:r>
              <a:rPr lang="en-GB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.value_counts()</a:t>
            </a:r>
            <a:r>
              <a:rPr lang="en-GB" sz="1400" dirty="0">
                <a:solidFill>
                  <a:schemeClr val="tx1"/>
                </a:solidFill>
              </a:rPr>
              <a:t> method to determine the following: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Number of launches on each site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Number and occurrence of each orbit</a:t>
            </a:r>
          </a:p>
          <a:p>
            <a:pPr marL="520700" lvl="1" indent="-342900"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Number and occurrence of landing outcome per orbit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lvl="2" indent="0">
              <a:buNone/>
            </a:pPr>
            <a:endParaRPr lang="en-GB" sz="11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EACE13-983B-4AA9-AF1D-0A7DDB3CF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534818" y="2723043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5F980-31E5-4580-9422-C5A526F7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727" y="1414427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63F86-D0FD-4554-B688-B52D6F26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252" y="2862408"/>
            <a:ext cx="2822211" cy="1765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FA7808-D5FF-4F87-9A51-4A6DD912A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681" y="4751968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3741</Words>
  <Application>Microsoft Office PowerPoint</Application>
  <PresentationFormat>Widescreen</PresentationFormat>
  <Paragraphs>477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Abadi</vt:lpstr>
      <vt:lpstr>Arial</vt:lpstr>
      <vt:lpstr>Calibri</vt:lpstr>
      <vt:lpstr>Calibri Light</vt:lpstr>
      <vt:lpstr>Cambria Math</vt:lpstr>
      <vt:lpstr>Consolas</vt:lpstr>
      <vt:lpstr>Garamond</vt:lpstr>
      <vt:lpstr>IBM Plex Mono SemiBold</vt:lpstr>
      <vt:lpstr>IBM Plex Mono Text</vt:lpstr>
      <vt:lpstr>Ubuntu</vt:lpstr>
      <vt:lpstr>Wingdings</vt:lpstr>
      <vt:lpstr>Custom Design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</vt:lpstr>
      <vt:lpstr>EDA - WITH VISUALIZATION</vt:lpstr>
      <vt:lpstr>Launch Site VS. FLIGHT NUMBERa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EDA -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 Mission Outcomes</vt:lpstr>
      <vt:lpstr>Boosters Carried Maximum Payload</vt:lpstr>
      <vt:lpstr>2015 Launch Records</vt:lpstr>
      <vt:lpstr>Rank Landing Outcomes Between 2010-06-04 and 2017-03-20</vt:lpstr>
      <vt:lpstr>LAUNCH SITES PROXIMITY ANALYSIS – FOLIUM INTERACTIVE MAP</vt:lpstr>
      <vt:lpstr>ALL LAUNCH SITES ON A MAP</vt:lpstr>
      <vt:lpstr>SUCCESS/FAILED LAUNCHES FOR EACH SITE</vt:lpstr>
      <vt:lpstr>PROXIMITY OF LAUNCH SITES TO OTHER POINTS OF INTEREST</vt:lpstr>
      <vt:lpstr>interactive dashboard  - Plotly Dash</vt:lpstr>
      <vt:lpstr>launch success count for all sites</vt:lpstr>
      <vt:lpstr>Pie chart for the launch site with highest launch success ratio</vt:lpstr>
      <vt:lpstr>Launch Outcome VS. Payload scatter plot for all sites</vt:lpstr>
      <vt:lpstr>PREDICTIVE ANALYSIS - CLASSIFICATION</vt:lpstr>
      <vt:lpstr>CLASSIFICATION ACCURACY</vt:lpstr>
      <vt:lpstr>Confusion Matrix</vt:lpstr>
      <vt:lpstr>CONCLUSIONS</vt:lpstr>
      <vt:lpstr>CONCLUSIONS</vt:lpstr>
      <vt:lpstr>PowerPoint Presentation</vt:lpstr>
      <vt:lpstr>DATA COLLECTION – space x REST api</vt:lpstr>
      <vt:lpstr>DATA COLLECTION – WEB SCRAPING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Nemoo Bsaiso</cp:lastModifiedBy>
  <cp:revision>207</cp:revision>
  <dcterms:created xsi:type="dcterms:W3CDTF">2021-04-29T18:58:34Z</dcterms:created>
  <dcterms:modified xsi:type="dcterms:W3CDTF">2023-08-25T11:49:02Z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